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gif" ContentType="image/gi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83" r:id="rId3"/>
    <p:sldId id="285" r:id="rId4"/>
    <p:sldId id="288" r:id="rId5"/>
    <p:sldId id="289" r:id="rId6"/>
    <p:sldId id="290" r:id="rId7"/>
    <p:sldId id="291" r:id="rId8"/>
    <p:sldId id="292" r:id="rId9"/>
    <p:sldId id="293" r:id="rId10"/>
    <p:sldId id="296" r:id="rId11"/>
    <p:sldId id="299" r:id="rId12"/>
    <p:sldId id="297" r:id="rId13"/>
    <p:sldId id="298" r:id="rId14"/>
    <p:sldId id="271" r:id="rId15"/>
    <p:sldId id="294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149" autoAdjust="0"/>
    <p:restoredTop sz="94660"/>
  </p:normalViewPr>
  <p:slideViewPr>
    <p:cSldViewPr>
      <p:cViewPr>
        <p:scale>
          <a:sx n="100" d="100"/>
          <a:sy n="100" d="100"/>
        </p:scale>
        <p:origin x="-2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712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019B63-FC69-4D52-B795-3FF2ACEFA29B}" type="doc">
      <dgm:prSet loTypeId="urn:microsoft.com/office/officeart/2005/8/layout/pyramid2" loCatId="list" qsTypeId="urn:microsoft.com/office/officeart/2005/8/quickstyle/simple5" qsCatId="simple" csTypeId="urn:microsoft.com/office/officeart/2005/8/colors/colorful4" csCatId="colorful" phldr="1"/>
      <dgm:spPr/>
    </dgm:pt>
    <dgm:pt modelId="{8AF7D6AC-58AC-40A8-A853-02E27CE3CB7F}">
      <dgm:prSet phldrT="[Текст]" custT="1"/>
      <dgm:spPr/>
      <dgm:t>
        <a:bodyPr/>
        <a:lstStyle/>
        <a:p>
          <a:r>
            <a:rPr lang="ru-RU" sz="3200" b="1" dirty="0" smtClean="0">
              <a:solidFill>
                <a:srgbClr val="0070C0"/>
              </a:solidFill>
              <a:latin typeface="Comic Sans MS" pitchFamily="66" charset="0"/>
            </a:rPr>
            <a:t>Психологическая</a:t>
          </a:r>
          <a:r>
            <a:rPr lang="ru-RU" sz="3200" b="1" dirty="0" smtClean="0">
              <a:latin typeface="Comic Sans MS" pitchFamily="66" charset="0"/>
            </a:rPr>
            <a:t> </a:t>
          </a:r>
          <a:endParaRPr lang="ru-RU" sz="3200" b="1" dirty="0">
            <a:latin typeface="Comic Sans MS" pitchFamily="66" charset="0"/>
          </a:endParaRPr>
        </a:p>
      </dgm:t>
    </dgm:pt>
    <dgm:pt modelId="{F000DC60-5195-4FA5-8D31-1FD0AFB9B637}" type="parTrans" cxnId="{8D92D7BB-770C-4105-9DCE-B777A590137B}">
      <dgm:prSet/>
      <dgm:spPr/>
      <dgm:t>
        <a:bodyPr/>
        <a:lstStyle/>
        <a:p>
          <a:endParaRPr lang="ru-RU"/>
        </a:p>
      </dgm:t>
    </dgm:pt>
    <dgm:pt modelId="{A2611FA9-D210-4F5D-8B07-0CE19A9AD550}" type="sibTrans" cxnId="{8D92D7BB-770C-4105-9DCE-B777A590137B}">
      <dgm:prSet/>
      <dgm:spPr/>
      <dgm:t>
        <a:bodyPr/>
        <a:lstStyle/>
        <a:p>
          <a:endParaRPr lang="ru-RU"/>
        </a:p>
      </dgm:t>
    </dgm:pt>
    <dgm:pt modelId="{E543EB4E-E898-498F-B5A9-6661FC0F8836}">
      <dgm:prSet phldrT="[Текст]" custT="1"/>
      <dgm:spPr/>
      <dgm:t>
        <a:bodyPr/>
        <a:lstStyle/>
        <a:p>
          <a:r>
            <a:rPr lang="ru-RU" sz="3600" b="1" dirty="0" smtClean="0">
              <a:solidFill>
                <a:srgbClr val="0070C0"/>
              </a:solidFill>
              <a:latin typeface="Comic Sans MS" pitchFamily="66" charset="0"/>
            </a:rPr>
            <a:t>Физическая</a:t>
          </a:r>
          <a:r>
            <a:rPr lang="ru-RU" sz="3700" b="1" dirty="0" smtClean="0">
              <a:solidFill>
                <a:srgbClr val="0070C0"/>
              </a:solidFill>
            </a:rPr>
            <a:t> </a:t>
          </a:r>
          <a:endParaRPr lang="ru-RU" sz="3700" b="1" dirty="0">
            <a:solidFill>
              <a:srgbClr val="0070C0"/>
            </a:solidFill>
          </a:endParaRPr>
        </a:p>
      </dgm:t>
    </dgm:pt>
    <dgm:pt modelId="{3B509AE2-2890-4CE4-A5AC-2DBF4D07783F}" type="parTrans" cxnId="{440F5755-CD39-456E-A988-13B424B839F5}">
      <dgm:prSet/>
      <dgm:spPr/>
      <dgm:t>
        <a:bodyPr/>
        <a:lstStyle/>
        <a:p>
          <a:endParaRPr lang="ru-RU"/>
        </a:p>
      </dgm:t>
    </dgm:pt>
    <dgm:pt modelId="{E3973346-C76D-414C-A067-56180C291FB7}" type="sibTrans" cxnId="{440F5755-CD39-456E-A988-13B424B839F5}">
      <dgm:prSet/>
      <dgm:spPr/>
      <dgm:t>
        <a:bodyPr/>
        <a:lstStyle/>
        <a:p>
          <a:endParaRPr lang="ru-RU"/>
        </a:p>
      </dgm:t>
    </dgm:pt>
    <dgm:pt modelId="{67F0B929-B487-4872-BAE1-31CD121516CF}">
      <dgm:prSet phldrT="[Текст]" custT="1"/>
      <dgm:spPr/>
      <dgm:t>
        <a:bodyPr/>
        <a:lstStyle/>
        <a:p>
          <a:r>
            <a:rPr lang="ru-RU" sz="3200" b="1" dirty="0" smtClean="0">
              <a:solidFill>
                <a:srgbClr val="0070C0"/>
              </a:solidFill>
              <a:latin typeface="Comic Sans MS" pitchFamily="66" charset="0"/>
            </a:rPr>
            <a:t>Специальная </a:t>
          </a:r>
          <a:endParaRPr lang="ru-RU" sz="3200" b="1" dirty="0">
            <a:solidFill>
              <a:srgbClr val="0070C0"/>
            </a:solidFill>
            <a:latin typeface="Comic Sans MS" pitchFamily="66" charset="0"/>
          </a:endParaRPr>
        </a:p>
      </dgm:t>
    </dgm:pt>
    <dgm:pt modelId="{898295A1-6545-4428-8BBE-3DE490BAEE97}" type="parTrans" cxnId="{52C80102-0CFE-4B06-81F9-C24B97D79E97}">
      <dgm:prSet/>
      <dgm:spPr/>
      <dgm:t>
        <a:bodyPr/>
        <a:lstStyle/>
        <a:p>
          <a:endParaRPr lang="ru-RU"/>
        </a:p>
      </dgm:t>
    </dgm:pt>
    <dgm:pt modelId="{FFD0081B-1865-447C-A363-3C4517B9A536}" type="sibTrans" cxnId="{52C80102-0CFE-4B06-81F9-C24B97D79E97}">
      <dgm:prSet/>
      <dgm:spPr/>
      <dgm:t>
        <a:bodyPr/>
        <a:lstStyle/>
        <a:p>
          <a:endParaRPr lang="ru-RU"/>
        </a:p>
      </dgm:t>
    </dgm:pt>
    <dgm:pt modelId="{773CA402-AC37-4B42-8A28-0730640D5149}" type="pres">
      <dgm:prSet presAssocID="{41019B63-FC69-4D52-B795-3FF2ACEFA29B}" presName="compositeShape" presStyleCnt="0">
        <dgm:presLayoutVars>
          <dgm:dir/>
          <dgm:resizeHandles/>
        </dgm:presLayoutVars>
      </dgm:prSet>
      <dgm:spPr/>
    </dgm:pt>
    <dgm:pt modelId="{8D0BD1D3-7162-4618-AA58-95C2ED2A4059}" type="pres">
      <dgm:prSet presAssocID="{41019B63-FC69-4D52-B795-3FF2ACEFA29B}" presName="pyramid" presStyleLbl="node1" presStyleIdx="0" presStyleCnt="1" custLinFactNeighborX="-48"/>
      <dgm:spPr/>
    </dgm:pt>
    <dgm:pt modelId="{6546BB8D-4CB0-4CAC-AC96-DDAA246AAAF2}" type="pres">
      <dgm:prSet presAssocID="{41019B63-FC69-4D52-B795-3FF2ACEFA29B}" presName="theList" presStyleCnt="0"/>
      <dgm:spPr/>
    </dgm:pt>
    <dgm:pt modelId="{1F6D4FC6-E5D1-4BF6-ACEC-F7228A4409CA}" type="pres">
      <dgm:prSet presAssocID="{8AF7D6AC-58AC-40A8-A853-02E27CE3CB7F}" presName="aNode" presStyleLbl="fgAcc1" presStyleIdx="0" presStyleCnt="3" custScaleX="1483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6D50B1-EA0F-4632-BD8C-7D21B7E75A2E}" type="pres">
      <dgm:prSet presAssocID="{8AF7D6AC-58AC-40A8-A853-02E27CE3CB7F}" presName="aSpace" presStyleCnt="0"/>
      <dgm:spPr/>
    </dgm:pt>
    <dgm:pt modelId="{01C481C1-3CD5-4217-B9D0-D8B61A8C5A71}" type="pres">
      <dgm:prSet presAssocID="{E543EB4E-E898-498F-B5A9-6661FC0F8836}" presName="aNode" presStyleLbl="fgAcc1" presStyleIdx="1" presStyleCnt="3" custScaleX="1484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ED66C0-BFD6-4981-BEFF-577586D61921}" type="pres">
      <dgm:prSet presAssocID="{E543EB4E-E898-498F-B5A9-6661FC0F8836}" presName="aSpace" presStyleCnt="0"/>
      <dgm:spPr/>
    </dgm:pt>
    <dgm:pt modelId="{4F626C7F-AC10-4E44-B465-E84EDF5A20E7}" type="pres">
      <dgm:prSet presAssocID="{67F0B929-B487-4872-BAE1-31CD121516CF}" presName="aNode" presStyleLbl="fgAcc1" presStyleIdx="2" presStyleCnt="3" custScaleX="1484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C74C64-7B7E-4E9C-9DD7-EA3173642FED}" type="pres">
      <dgm:prSet presAssocID="{67F0B929-B487-4872-BAE1-31CD121516CF}" presName="aSpace" presStyleCnt="0"/>
      <dgm:spPr/>
    </dgm:pt>
  </dgm:ptLst>
  <dgm:cxnLst>
    <dgm:cxn modelId="{22EEDCD8-7271-4CCC-9438-1FF8FDF61C9F}" type="presOf" srcId="{E543EB4E-E898-498F-B5A9-6661FC0F8836}" destId="{01C481C1-3CD5-4217-B9D0-D8B61A8C5A71}" srcOrd="0" destOrd="0" presId="urn:microsoft.com/office/officeart/2005/8/layout/pyramid2"/>
    <dgm:cxn modelId="{8EFBD76B-A6A9-4F6E-8E84-0027075F5FDE}" type="presOf" srcId="{41019B63-FC69-4D52-B795-3FF2ACEFA29B}" destId="{773CA402-AC37-4B42-8A28-0730640D5149}" srcOrd="0" destOrd="0" presId="urn:microsoft.com/office/officeart/2005/8/layout/pyramid2"/>
    <dgm:cxn modelId="{DCE1959E-8269-4A2F-8556-288620AAE0E2}" type="presOf" srcId="{8AF7D6AC-58AC-40A8-A853-02E27CE3CB7F}" destId="{1F6D4FC6-E5D1-4BF6-ACEC-F7228A4409CA}" srcOrd="0" destOrd="0" presId="urn:microsoft.com/office/officeart/2005/8/layout/pyramid2"/>
    <dgm:cxn modelId="{2D7FFAAF-35F2-4EE9-B9CD-EC89AE836080}" type="presOf" srcId="{67F0B929-B487-4872-BAE1-31CD121516CF}" destId="{4F626C7F-AC10-4E44-B465-E84EDF5A20E7}" srcOrd="0" destOrd="0" presId="urn:microsoft.com/office/officeart/2005/8/layout/pyramid2"/>
    <dgm:cxn modelId="{440F5755-CD39-456E-A988-13B424B839F5}" srcId="{41019B63-FC69-4D52-B795-3FF2ACEFA29B}" destId="{E543EB4E-E898-498F-B5A9-6661FC0F8836}" srcOrd="1" destOrd="0" parTransId="{3B509AE2-2890-4CE4-A5AC-2DBF4D07783F}" sibTransId="{E3973346-C76D-414C-A067-56180C291FB7}"/>
    <dgm:cxn modelId="{52C80102-0CFE-4B06-81F9-C24B97D79E97}" srcId="{41019B63-FC69-4D52-B795-3FF2ACEFA29B}" destId="{67F0B929-B487-4872-BAE1-31CD121516CF}" srcOrd="2" destOrd="0" parTransId="{898295A1-6545-4428-8BBE-3DE490BAEE97}" sibTransId="{FFD0081B-1865-447C-A363-3C4517B9A536}"/>
    <dgm:cxn modelId="{8D92D7BB-770C-4105-9DCE-B777A590137B}" srcId="{41019B63-FC69-4D52-B795-3FF2ACEFA29B}" destId="{8AF7D6AC-58AC-40A8-A853-02E27CE3CB7F}" srcOrd="0" destOrd="0" parTransId="{F000DC60-5195-4FA5-8D31-1FD0AFB9B637}" sibTransId="{A2611FA9-D210-4F5D-8B07-0CE19A9AD550}"/>
    <dgm:cxn modelId="{EAB4B1CA-E0D6-40DB-AC75-3C9B4AA09501}" type="presParOf" srcId="{773CA402-AC37-4B42-8A28-0730640D5149}" destId="{8D0BD1D3-7162-4618-AA58-95C2ED2A4059}" srcOrd="0" destOrd="0" presId="urn:microsoft.com/office/officeart/2005/8/layout/pyramid2"/>
    <dgm:cxn modelId="{984D1789-DF96-4C23-B438-3FB60A64B454}" type="presParOf" srcId="{773CA402-AC37-4B42-8A28-0730640D5149}" destId="{6546BB8D-4CB0-4CAC-AC96-DDAA246AAAF2}" srcOrd="1" destOrd="0" presId="urn:microsoft.com/office/officeart/2005/8/layout/pyramid2"/>
    <dgm:cxn modelId="{7D83F28B-7699-4612-8A56-3EA5C4DB1052}" type="presParOf" srcId="{6546BB8D-4CB0-4CAC-AC96-DDAA246AAAF2}" destId="{1F6D4FC6-E5D1-4BF6-ACEC-F7228A4409CA}" srcOrd="0" destOrd="0" presId="urn:microsoft.com/office/officeart/2005/8/layout/pyramid2"/>
    <dgm:cxn modelId="{6503324B-351F-4A6F-BDC1-A9E21869AE96}" type="presParOf" srcId="{6546BB8D-4CB0-4CAC-AC96-DDAA246AAAF2}" destId="{7F6D50B1-EA0F-4632-BD8C-7D21B7E75A2E}" srcOrd="1" destOrd="0" presId="urn:microsoft.com/office/officeart/2005/8/layout/pyramid2"/>
    <dgm:cxn modelId="{595EA128-77F8-4AEE-BEB0-AECBDFC3F930}" type="presParOf" srcId="{6546BB8D-4CB0-4CAC-AC96-DDAA246AAAF2}" destId="{01C481C1-3CD5-4217-B9D0-D8B61A8C5A71}" srcOrd="2" destOrd="0" presId="urn:microsoft.com/office/officeart/2005/8/layout/pyramid2"/>
    <dgm:cxn modelId="{291691F6-6615-43FB-A4C6-557CFBDDF1A6}" type="presParOf" srcId="{6546BB8D-4CB0-4CAC-AC96-DDAA246AAAF2}" destId="{EAED66C0-BFD6-4981-BEFF-577586D61921}" srcOrd="3" destOrd="0" presId="urn:microsoft.com/office/officeart/2005/8/layout/pyramid2"/>
    <dgm:cxn modelId="{D4EC7B08-3EC3-49E9-85FD-891FFF231C37}" type="presParOf" srcId="{6546BB8D-4CB0-4CAC-AC96-DDAA246AAAF2}" destId="{4F626C7F-AC10-4E44-B465-E84EDF5A20E7}" srcOrd="4" destOrd="0" presId="urn:microsoft.com/office/officeart/2005/8/layout/pyramid2"/>
    <dgm:cxn modelId="{A27BACC3-976B-4B47-ABFF-C40A8C0B29CD}" type="presParOf" srcId="{6546BB8D-4CB0-4CAC-AC96-DDAA246AAAF2}" destId="{5DC74C64-7B7E-4E9C-9DD7-EA3173642FED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DE7864-1B57-4EA8-B5D3-CE8724BAEEC5}" type="doc">
      <dgm:prSet loTypeId="urn:microsoft.com/office/officeart/2005/8/layout/list1" loCatId="list" qsTypeId="urn:microsoft.com/office/officeart/2005/8/quickstyle/simple3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160C3399-430B-4DE7-A616-D612D2E69192}">
      <dgm:prSet phldrT="[Текст]" custT="1"/>
      <dgm:spPr/>
      <dgm:t>
        <a:bodyPr/>
        <a:lstStyle/>
        <a:p>
          <a:r>
            <a:rPr lang="ru-RU" sz="3200" b="1" dirty="0" smtClean="0"/>
            <a:t>Мотивационная </a:t>
          </a:r>
          <a:endParaRPr lang="ru-RU" sz="3200" b="1" dirty="0"/>
        </a:p>
      </dgm:t>
    </dgm:pt>
    <dgm:pt modelId="{C5032AE3-1A20-44E7-A94B-E35085A994FC}" type="parTrans" cxnId="{ACE874B1-EEF4-4951-A9D4-60B30AB72F4C}">
      <dgm:prSet/>
      <dgm:spPr/>
      <dgm:t>
        <a:bodyPr/>
        <a:lstStyle/>
        <a:p>
          <a:endParaRPr lang="ru-RU"/>
        </a:p>
      </dgm:t>
    </dgm:pt>
    <dgm:pt modelId="{0CF3520E-7BD5-4684-B77F-F450F656A727}" type="sibTrans" cxnId="{ACE874B1-EEF4-4951-A9D4-60B30AB72F4C}">
      <dgm:prSet/>
      <dgm:spPr/>
      <dgm:t>
        <a:bodyPr/>
        <a:lstStyle/>
        <a:p>
          <a:endParaRPr lang="ru-RU"/>
        </a:p>
      </dgm:t>
    </dgm:pt>
    <dgm:pt modelId="{49587AE6-B75B-4E41-8570-B446D9F6C11E}">
      <dgm:prSet phldrT="[Текст]" custT="1"/>
      <dgm:spPr/>
      <dgm:t>
        <a:bodyPr/>
        <a:lstStyle/>
        <a:p>
          <a:r>
            <a:rPr lang="ru-RU" sz="3200" b="1" dirty="0" smtClean="0"/>
            <a:t>Волевая </a:t>
          </a:r>
          <a:endParaRPr lang="ru-RU" sz="3200" b="1" dirty="0"/>
        </a:p>
      </dgm:t>
    </dgm:pt>
    <dgm:pt modelId="{9537482B-9473-434C-B023-C78FBC105A33}" type="parTrans" cxnId="{AD0A8D9F-E0D5-4990-94CF-288B97745626}">
      <dgm:prSet/>
      <dgm:spPr/>
      <dgm:t>
        <a:bodyPr/>
        <a:lstStyle/>
        <a:p>
          <a:endParaRPr lang="ru-RU"/>
        </a:p>
      </dgm:t>
    </dgm:pt>
    <dgm:pt modelId="{809759CB-D647-4FFD-8934-95172218C45F}" type="sibTrans" cxnId="{AD0A8D9F-E0D5-4990-94CF-288B97745626}">
      <dgm:prSet/>
      <dgm:spPr/>
      <dgm:t>
        <a:bodyPr/>
        <a:lstStyle/>
        <a:p>
          <a:endParaRPr lang="ru-RU"/>
        </a:p>
      </dgm:t>
    </dgm:pt>
    <dgm:pt modelId="{441E3387-6788-4A09-A4AC-663522F0CDA5}">
      <dgm:prSet phldrT="[Текст]" custT="1"/>
      <dgm:spPr/>
      <dgm:t>
        <a:bodyPr/>
        <a:lstStyle/>
        <a:p>
          <a:r>
            <a:rPr lang="ru-RU" sz="3200" b="1" dirty="0" smtClean="0"/>
            <a:t>Интеллектуальная </a:t>
          </a:r>
          <a:endParaRPr lang="ru-RU" sz="3200" b="1" dirty="0"/>
        </a:p>
      </dgm:t>
    </dgm:pt>
    <dgm:pt modelId="{AD17AF8F-F8FB-41D8-9F39-A1E52DCAB3FA}" type="parTrans" cxnId="{0900D29E-BA8B-4AEF-B863-005F56975504}">
      <dgm:prSet/>
      <dgm:spPr/>
      <dgm:t>
        <a:bodyPr/>
        <a:lstStyle/>
        <a:p>
          <a:endParaRPr lang="ru-RU"/>
        </a:p>
      </dgm:t>
    </dgm:pt>
    <dgm:pt modelId="{369B5917-0336-4D0F-B472-1CA8B33C5FA9}" type="sibTrans" cxnId="{0900D29E-BA8B-4AEF-B863-005F56975504}">
      <dgm:prSet/>
      <dgm:spPr/>
      <dgm:t>
        <a:bodyPr/>
        <a:lstStyle/>
        <a:p>
          <a:endParaRPr lang="ru-RU"/>
        </a:p>
      </dgm:t>
    </dgm:pt>
    <dgm:pt modelId="{A6C76B88-7611-45A2-A250-F68E3DC84365}">
      <dgm:prSet phldrT="[Текст]" custT="1"/>
      <dgm:spPr/>
      <dgm:t>
        <a:bodyPr/>
        <a:lstStyle/>
        <a:p>
          <a:r>
            <a:rPr lang="ru-RU" sz="3200" b="1" dirty="0" smtClean="0"/>
            <a:t>Социально-психологическая</a:t>
          </a:r>
          <a:endParaRPr lang="ru-RU" sz="3200" b="1" dirty="0"/>
        </a:p>
      </dgm:t>
    </dgm:pt>
    <dgm:pt modelId="{56BF0059-5422-4D1D-8BA5-5D753FD6DB04}" type="parTrans" cxnId="{44F3F3BB-FC1A-44F6-8F85-76258ACA6977}">
      <dgm:prSet/>
      <dgm:spPr/>
      <dgm:t>
        <a:bodyPr/>
        <a:lstStyle/>
        <a:p>
          <a:endParaRPr lang="ru-RU"/>
        </a:p>
      </dgm:t>
    </dgm:pt>
    <dgm:pt modelId="{8769B418-339C-4BDD-90EE-A01466541217}" type="sibTrans" cxnId="{44F3F3BB-FC1A-44F6-8F85-76258ACA6977}">
      <dgm:prSet/>
      <dgm:spPr/>
      <dgm:t>
        <a:bodyPr/>
        <a:lstStyle/>
        <a:p>
          <a:endParaRPr lang="ru-RU"/>
        </a:p>
      </dgm:t>
    </dgm:pt>
    <dgm:pt modelId="{BEA6AD65-7EC8-4152-AD7D-C7B9A8BF7A79}" type="pres">
      <dgm:prSet presAssocID="{DCDE7864-1B57-4EA8-B5D3-CE8724BAEEC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6800E2D-2963-4FB2-9379-05B27C7E5041}" type="pres">
      <dgm:prSet presAssocID="{160C3399-430B-4DE7-A616-D612D2E69192}" presName="parentLin" presStyleCnt="0"/>
      <dgm:spPr/>
    </dgm:pt>
    <dgm:pt modelId="{A7378DB9-87A3-4246-B5D0-2AB587334F48}" type="pres">
      <dgm:prSet presAssocID="{160C3399-430B-4DE7-A616-D612D2E69192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395E4852-F3F8-43DB-9B3C-F9BBEC9DF6C5}" type="pres">
      <dgm:prSet presAssocID="{160C3399-430B-4DE7-A616-D612D2E69192}" presName="parentText" presStyleLbl="node1" presStyleIdx="0" presStyleCnt="4" custScaleX="124403" custLinFactNeighborX="-362" custLinFactNeighborY="508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677687-15C2-4E64-8C84-4A360F7683CA}" type="pres">
      <dgm:prSet presAssocID="{160C3399-430B-4DE7-A616-D612D2E69192}" presName="negativeSpace" presStyleCnt="0"/>
      <dgm:spPr/>
    </dgm:pt>
    <dgm:pt modelId="{4652E138-852F-48C0-B915-8615D61E9ED7}" type="pres">
      <dgm:prSet presAssocID="{160C3399-430B-4DE7-A616-D612D2E69192}" presName="childText" presStyleLbl="conFgAcc1" presStyleIdx="0" presStyleCnt="4">
        <dgm:presLayoutVars>
          <dgm:bulletEnabled val="1"/>
        </dgm:presLayoutVars>
      </dgm:prSet>
      <dgm:spPr/>
    </dgm:pt>
    <dgm:pt modelId="{B5DC3C92-E615-4FC7-9ADB-489771DC9666}" type="pres">
      <dgm:prSet presAssocID="{0CF3520E-7BD5-4684-B77F-F450F656A727}" presName="spaceBetweenRectangles" presStyleCnt="0"/>
      <dgm:spPr/>
    </dgm:pt>
    <dgm:pt modelId="{1F161EE1-C0EA-4EAA-9D01-6708DE0A9B34}" type="pres">
      <dgm:prSet presAssocID="{49587AE6-B75B-4E41-8570-B446D9F6C11E}" presName="parentLin" presStyleCnt="0"/>
      <dgm:spPr/>
    </dgm:pt>
    <dgm:pt modelId="{0B791F98-97FF-4A7D-AF5D-62A5FA81ADBF}" type="pres">
      <dgm:prSet presAssocID="{49587AE6-B75B-4E41-8570-B446D9F6C11E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06007EBE-47F6-42CF-89BE-A97B56E38B47}" type="pres">
      <dgm:prSet presAssocID="{49587AE6-B75B-4E41-8570-B446D9F6C11E}" presName="parentText" presStyleLbl="node1" presStyleIdx="1" presStyleCnt="4" custScaleX="12567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20863D-805A-4A04-9828-F4129631A326}" type="pres">
      <dgm:prSet presAssocID="{49587AE6-B75B-4E41-8570-B446D9F6C11E}" presName="negativeSpace" presStyleCnt="0"/>
      <dgm:spPr/>
    </dgm:pt>
    <dgm:pt modelId="{B890467E-CA39-4700-9596-D4541C1286BD}" type="pres">
      <dgm:prSet presAssocID="{49587AE6-B75B-4E41-8570-B446D9F6C11E}" presName="childText" presStyleLbl="conFgAcc1" presStyleIdx="1" presStyleCnt="4">
        <dgm:presLayoutVars>
          <dgm:bulletEnabled val="1"/>
        </dgm:presLayoutVars>
      </dgm:prSet>
      <dgm:spPr/>
    </dgm:pt>
    <dgm:pt modelId="{E2F2C95C-3A90-4073-A43C-16E2383FDA22}" type="pres">
      <dgm:prSet presAssocID="{809759CB-D647-4FFD-8934-95172218C45F}" presName="spaceBetweenRectangles" presStyleCnt="0"/>
      <dgm:spPr/>
    </dgm:pt>
    <dgm:pt modelId="{57836F29-57C2-4762-8BC9-750116902EA4}" type="pres">
      <dgm:prSet presAssocID="{441E3387-6788-4A09-A4AC-663522F0CDA5}" presName="parentLin" presStyleCnt="0"/>
      <dgm:spPr/>
    </dgm:pt>
    <dgm:pt modelId="{EBF86F82-9F7C-4569-B606-169EB665962B}" type="pres">
      <dgm:prSet presAssocID="{441E3387-6788-4A09-A4AC-663522F0CDA5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04D9A952-1550-4FAE-949A-2BD5366C4010}" type="pres">
      <dgm:prSet presAssocID="{441E3387-6788-4A09-A4AC-663522F0CDA5}" presName="parentText" presStyleLbl="node1" presStyleIdx="2" presStyleCnt="4" custScaleX="12745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BD3409-C243-4ACB-88A6-716E31BAEA91}" type="pres">
      <dgm:prSet presAssocID="{441E3387-6788-4A09-A4AC-663522F0CDA5}" presName="negativeSpace" presStyleCnt="0"/>
      <dgm:spPr/>
    </dgm:pt>
    <dgm:pt modelId="{D27C1275-C13E-46B1-9CAA-49C9124F8E9C}" type="pres">
      <dgm:prSet presAssocID="{441E3387-6788-4A09-A4AC-663522F0CDA5}" presName="childText" presStyleLbl="conFgAcc1" presStyleIdx="2" presStyleCnt="4">
        <dgm:presLayoutVars>
          <dgm:bulletEnabled val="1"/>
        </dgm:presLayoutVars>
      </dgm:prSet>
      <dgm:spPr/>
    </dgm:pt>
    <dgm:pt modelId="{A53AB5D7-ACC8-4884-93B3-2D270966E7C7}" type="pres">
      <dgm:prSet presAssocID="{369B5917-0336-4D0F-B472-1CA8B33C5FA9}" presName="spaceBetweenRectangles" presStyleCnt="0"/>
      <dgm:spPr/>
    </dgm:pt>
    <dgm:pt modelId="{48EE7E86-6538-4CF9-A6D5-F44625FEC748}" type="pres">
      <dgm:prSet presAssocID="{A6C76B88-7611-45A2-A250-F68E3DC84365}" presName="parentLin" presStyleCnt="0"/>
      <dgm:spPr/>
    </dgm:pt>
    <dgm:pt modelId="{E1E41635-6DC2-4DF2-BD66-F9E79DB18D9E}" type="pres">
      <dgm:prSet presAssocID="{A6C76B88-7611-45A2-A250-F68E3DC84365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0C4AC429-304D-4A6F-9696-618C2268EE54}" type="pres">
      <dgm:prSet presAssocID="{A6C76B88-7611-45A2-A250-F68E3DC84365}" presName="parentText" presStyleLbl="node1" presStyleIdx="3" presStyleCnt="4" custScaleX="12872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1A592C-2D5D-4B28-BC5D-2430AA5BA8F7}" type="pres">
      <dgm:prSet presAssocID="{A6C76B88-7611-45A2-A250-F68E3DC84365}" presName="negativeSpace" presStyleCnt="0"/>
      <dgm:spPr/>
    </dgm:pt>
    <dgm:pt modelId="{4346CE91-9D5B-47A5-95A4-3538BF0D321E}" type="pres">
      <dgm:prSet presAssocID="{A6C76B88-7611-45A2-A250-F68E3DC84365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2B68CFA8-7AFA-4A1E-8B8A-26D15F6E81A6}" type="presOf" srcId="{49587AE6-B75B-4E41-8570-B446D9F6C11E}" destId="{0B791F98-97FF-4A7D-AF5D-62A5FA81ADBF}" srcOrd="0" destOrd="0" presId="urn:microsoft.com/office/officeart/2005/8/layout/list1"/>
    <dgm:cxn modelId="{44F3F3BB-FC1A-44F6-8F85-76258ACA6977}" srcId="{DCDE7864-1B57-4EA8-B5D3-CE8724BAEEC5}" destId="{A6C76B88-7611-45A2-A250-F68E3DC84365}" srcOrd="3" destOrd="0" parTransId="{56BF0059-5422-4D1D-8BA5-5D753FD6DB04}" sibTransId="{8769B418-339C-4BDD-90EE-A01466541217}"/>
    <dgm:cxn modelId="{BFA35FEE-AC59-4F1F-B57D-EB0815195E74}" type="presOf" srcId="{160C3399-430B-4DE7-A616-D612D2E69192}" destId="{A7378DB9-87A3-4246-B5D0-2AB587334F48}" srcOrd="0" destOrd="0" presId="urn:microsoft.com/office/officeart/2005/8/layout/list1"/>
    <dgm:cxn modelId="{AD0A8D9F-E0D5-4990-94CF-288B97745626}" srcId="{DCDE7864-1B57-4EA8-B5D3-CE8724BAEEC5}" destId="{49587AE6-B75B-4E41-8570-B446D9F6C11E}" srcOrd="1" destOrd="0" parTransId="{9537482B-9473-434C-B023-C78FBC105A33}" sibTransId="{809759CB-D647-4FFD-8934-95172218C45F}"/>
    <dgm:cxn modelId="{2AB9153C-3316-4173-A9AE-79A5726FA61A}" type="presOf" srcId="{441E3387-6788-4A09-A4AC-663522F0CDA5}" destId="{04D9A952-1550-4FAE-949A-2BD5366C4010}" srcOrd="1" destOrd="0" presId="urn:microsoft.com/office/officeart/2005/8/layout/list1"/>
    <dgm:cxn modelId="{7D3D9E56-FDE8-442D-8A30-89BC342BA7FE}" type="presOf" srcId="{DCDE7864-1B57-4EA8-B5D3-CE8724BAEEC5}" destId="{BEA6AD65-7EC8-4152-AD7D-C7B9A8BF7A79}" srcOrd="0" destOrd="0" presId="urn:microsoft.com/office/officeart/2005/8/layout/list1"/>
    <dgm:cxn modelId="{A3E5C065-A114-48CE-80B3-B170DC803A15}" type="presOf" srcId="{A6C76B88-7611-45A2-A250-F68E3DC84365}" destId="{0C4AC429-304D-4A6F-9696-618C2268EE54}" srcOrd="1" destOrd="0" presId="urn:microsoft.com/office/officeart/2005/8/layout/list1"/>
    <dgm:cxn modelId="{B29D3812-E90C-45CA-ADC0-3FBC80202E58}" type="presOf" srcId="{A6C76B88-7611-45A2-A250-F68E3DC84365}" destId="{E1E41635-6DC2-4DF2-BD66-F9E79DB18D9E}" srcOrd="0" destOrd="0" presId="urn:microsoft.com/office/officeart/2005/8/layout/list1"/>
    <dgm:cxn modelId="{ACE874B1-EEF4-4951-A9D4-60B30AB72F4C}" srcId="{DCDE7864-1B57-4EA8-B5D3-CE8724BAEEC5}" destId="{160C3399-430B-4DE7-A616-D612D2E69192}" srcOrd="0" destOrd="0" parTransId="{C5032AE3-1A20-44E7-A94B-E35085A994FC}" sibTransId="{0CF3520E-7BD5-4684-B77F-F450F656A727}"/>
    <dgm:cxn modelId="{0900D29E-BA8B-4AEF-B863-005F56975504}" srcId="{DCDE7864-1B57-4EA8-B5D3-CE8724BAEEC5}" destId="{441E3387-6788-4A09-A4AC-663522F0CDA5}" srcOrd="2" destOrd="0" parTransId="{AD17AF8F-F8FB-41D8-9F39-A1E52DCAB3FA}" sibTransId="{369B5917-0336-4D0F-B472-1CA8B33C5FA9}"/>
    <dgm:cxn modelId="{ACD4B93E-1546-4270-8A0E-84BCCEB965D6}" type="presOf" srcId="{160C3399-430B-4DE7-A616-D612D2E69192}" destId="{395E4852-F3F8-43DB-9B3C-F9BBEC9DF6C5}" srcOrd="1" destOrd="0" presId="urn:microsoft.com/office/officeart/2005/8/layout/list1"/>
    <dgm:cxn modelId="{065CE7C5-99A7-4049-A68F-8D8C9832C0C2}" type="presOf" srcId="{441E3387-6788-4A09-A4AC-663522F0CDA5}" destId="{EBF86F82-9F7C-4569-B606-169EB665962B}" srcOrd="0" destOrd="0" presId="urn:microsoft.com/office/officeart/2005/8/layout/list1"/>
    <dgm:cxn modelId="{0C36A43F-0E92-4DC7-BFF5-5127ED522B16}" type="presOf" srcId="{49587AE6-B75B-4E41-8570-B446D9F6C11E}" destId="{06007EBE-47F6-42CF-89BE-A97B56E38B47}" srcOrd="1" destOrd="0" presId="urn:microsoft.com/office/officeart/2005/8/layout/list1"/>
    <dgm:cxn modelId="{834DAF2F-CF1C-46F3-8908-34B86EEAA2B4}" type="presParOf" srcId="{BEA6AD65-7EC8-4152-AD7D-C7B9A8BF7A79}" destId="{86800E2D-2963-4FB2-9379-05B27C7E5041}" srcOrd="0" destOrd="0" presId="urn:microsoft.com/office/officeart/2005/8/layout/list1"/>
    <dgm:cxn modelId="{4AC7F1C8-8FD7-4164-A4C8-A1A4E042AD1F}" type="presParOf" srcId="{86800E2D-2963-4FB2-9379-05B27C7E5041}" destId="{A7378DB9-87A3-4246-B5D0-2AB587334F48}" srcOrd="0" destOrd="0" presId="urn:microsoft.com/office/officeart/2005/8/layout/list1"/>
    <dgm:cxn modelId="{0D2716C6-4270-4343-BF12-DD1102CC594F}" type="presParOf" srcId="{86800E2D-2963-4FB2-9379-05B27C7E5041}" destId="{395E4852-F3F8-43DB-9B3C-F9BBEC9DF6C5}" srcOrd="1" destOrd="0" presId="urn:microsoft.com/office/officeart/2005/8/layout/list1"/>
    <dgm:cxn modelId="{EAAB0E36-56CA-4CB5-A72B-C62B8163E02C}" type="presParOf" srcId="{BEA6AD65-7EC8-4152-AD7D-C7B9A8BF7A79}" destId="{80677687-15C2-4E64-8C84-4A360F7683CA}" srcOrd="1" destOrd="0" presId="urn:microsoft.com/office/officeart/2005/8/layout/list1"/>
    <dgm:cxn modelId="{BB227279-0BCB-4CBC-881B-367E1173476D}" type="presParOf" srcId="{BEA6AD65-7EC8-4152-AD7D-C7B9A8BF7A79}" destId="{4652E138-852F-48C0-B915-8615D61E9ED7}" srcOrd="2" destOrd="0" presId="urn:microsoft.com/office/officeart/2005/8/layout/list1"/>
    <dgm:cxn modelId="{CE8BD4AE-693F-45CB-81FD-A6A3485CE220}" type="presParOf" srcId="{BEA6AD65-7EC8-4152-AD7D-C7B9A8BF7A79}" destId="{B5DC3C92-E615-4FC7-9ADB-489771DC9666}" srcOrd="3" destOrd="0" presId="urn:microsoft.com/office/officeart/2005/8/layout/list1"/>
    <dgm:cxn modelId="{8B825291-5D6E-4EF8-B9A9-1F6DDAEFA137}" type="presParOf" srcId="{BEA6AD65-7EC8-4152-AD7D-C7B9A8BF7A79}" destId="{1F161EE1-C0EA-4EAA-9D01-6708DE0A9B34}" srcOrd="4" destOrd="0" presId="urn:microsoft.com/office/officeart/2005/8/layout/list1"/>
    <dgm:cxn modelId="{4F3EF642-F887-490E-A73C-E179543B5B88}" type="presParOf" srcId="{1F161EE1-C0EA-4EAA-9D01-6708DE0A9B34}" destId="{0B791F98-97FF-4A7D-AF5D-62A5FA81ADBF}" srcOrd="0" destOrd="0" presId="urn:microsoft.com/office/officeart/2005/8/layout/list1"/>
    <dgm:cxn modelId="{2A55645F-0B5F-41F1-AED0-9F2C2C8F8984}" type="presParOf" srcId="{1F161EE1-C0EA-4EAA-9D01-6708DE0A9B34}" destId="{06007EBE-47F6-42CF-89BE-A97B56E38B47}" srcOrd="1" destOrd="0" presId="urn:microsoft.com/office/officeart/2005/8/layout/list1"/>
    <dgm:cxn modelId="{B2A537CC-77A9-4F3B-BAA5-4DBDE4B2EF85}" type="presParOf" srcId="{BEA6AD65-7EC8-4152-AD7D-C7B9A8BF7A79}" destId="{FF20863D-805A-4A04-9828-F4129631A326}" srcOrd="5" destOrd="0" presId="urn:microsoft.com/office/officeart/2005/8/layout/list1"/>
    <dgm:cxn modelId="{D0A38AE2-DC71-4A27-AD4C-7BFFDFB63388}" type="presParOf" srcId="{BEA6AD65-7EC8-4152-AD7D-C7B9A8BF7A79}" destId="{B890467E-CA39-4700-9596-D4541C1286BD}" srcOrd="6" destOrd="0" presId="urn:microsoft.com/office/officeart/2005/8/layout/list1"/>
    <dgm:cxn modelId="{B3D767D2-5A0B-4018-8B98-351A5769DD0D}" type="presParOf" srcId="{BEA6AD65-7EC8-4152-AD7D-C7B9A8BF7A79}" destId="{E2F2C95C-3A90-4073-A43C-16E2383FDA22}" srcOrd="7" destOrd="0" presId="urn:microsoft.com/office/officeart/2005/8/layout/list1"/>
    <dgm:cxn modelId="{6922E4CC-4107-4B19-AA7D-B1282D4D9E14}" type="presParOf" srcId="{BEA6AD65-7EC8-4152-AD7D-C7B9A8BF7A79}" destId="{57836F29-57C2-4762-8BC9-750116902EA4}" srcOrd="8" destOrd="0" presId="urn:microsoft.com/office/officeart/2005/8/layout/list1"/>
    <dgm:cxn modelId="{4B7E99C8-9DFA-4FE0-8C9A-F31432AB1975}" type="presParOf" srcId="{57836F29-57C2-4762-8BC9-750116902EA4}" destId="{EBF86F82-9F7C-4569-B606-169EB665962B}" srcOrd="0" destOrd="0" presId="urn:microsoft.com/office/officeart/2005/8/layout/list1"/>
    <dgm:cxn modelId="{1CA68552-E446-4F0C-A6AF-D318D3851068}" type="presParOf" srcId="{57836F29-57C2-4762-8BC9-750116902EA4}" destId="{04D9A952-1550-4FAE-949A-2BD5366C4010}" srcOrd="1" destOrd="0" presId="urn:microsoft.com/office/officeart/2005/8/layout/list1"/>
    <dgm:cxn modelId="{B9C118D0-979B-4F3A-82D9-27CED6F4EEA2}" type="presParOf" srcId="{BEA6AD65-7EC8-4152-AD7D-C7B9A8BF7A79}" destId="{80BD3409-C243-4ACB-88A6-716E31BAEA91}" srcOrd="9" destOrd="0" presId="urn:microsoft.com/office/officeart/2005/8/layout/list1"/>
    <dgm:cxn modelId="{A7BEDFF5-9B6E-403E-ADCE-D9C95BDB1272}" type="presParOf" srcId="{BEA6AD65-7EC8-4152-AD7D-C7B9A8BF7A79}" destId="{D27C1275-C13E-46B1-9CAA-49C9124F8E9C}" srcOrd="10" destOrd="0" presId="urn:microsoft.com/office/officeart/2005/8/layout/list1"/>
    <dgm:cxn modelId="{2E6C5392-8430-4B28-8020-A2009DF504CD}" type="presParOf" srcId="{BEA6AD65-7EC8-4152-AD7D-C7B9A8BF7A79}" destId="{A53AB5D7-ACC8-4884-93B3-2D270966E7C7}" srcOrd="11" destOrd="0" presId="urn:microsoft.com/office/officeart/2005/8/layout/list1"/>
    <dgm:cxn modelId="{EB163A1D-3306-4C3C-9157-128ECFC0EB11}" type="presParOf" srcId="{BEA6AD65-7EC8-4152-AD7D-C7B9A8BF7A79}" destId="{48EE7E86-6538-4CF9-A6D5-F44625FEC748}" srcOrd="12" destOrd="0" presId="urn:microsoft.com/office/officeart/2005/8/layout/list1"/>
    <dgm:cxn modelId="{27F581B7-0B73-4016-B34F-C309398C52C1}" type="presParOf" srcId="{48EE7E86-6538-4CF9-A6D5-F44625FEC748}" destId="{E1E41635-6DC2-4DF2-BD66-F9E79DB18D9E}" srcOrd="0" destOrd="0" presId="urn:microsoft.com/office/officeart/2005/8/layout/list1"/>
    <dgm:cxn modelId="{C23234AE-59C2-47F7-AF54-8254C1DFD406}" type="presParOf" srcId="{48EE7E86-6538-4CF9-A6D5-F44625FEC748}" destId="{0C4AC429-304D-4A6F-9696-618C2268EE54}" srcOrd="1" destOrd="0" presId="urn:microsoft.com/office/officeart/2005/8/layout/list1"/>
    <dgm:cxn modelId="{7D2E616E-831C-4DB6-966D-C7AB18F6451C}" type="presParOf" srcId="{BEA6AD65-7EC8-4152-AD7D-C7B9A8BF7A79}" destId="{E71A592C-2D5D-4B28-BC5D-2430AA5BA8F7}" srcOrd="13" destOrd="0" presId="urn:microsoft.com/office/officeart/2005/8/layout/list1"/>
    <dgm:cxn modelId="{C82B9663-AD9B-4E77-A75F-08ADEE6CD96E}" type="presParOf" srcId="{BEA6AD65-7EC8-4152-AD7D-C7B9A8BF7A79}" destId="{4346CE91-9D5B-47A5-95A4-3538BF0D321E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0BD1D3-7162-4618-AA58-95C2ED2A4059}">
      <dsp:nvSpPr>
        <dsp:cNvPr id="0" name=""/>
        <dsp:cNvSpPr/>
      </dsp:nvSpPr>
      <dsp:spPr>
        <a:xfrm>
          <a:off x="283800" y="0"/>
          <a:ext cx="4643470" cy="4643470"/>
        </a:xfrm>
        <a:prstGeom prst="triangl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F6D4FC6-E5D1-4BF6-ACEC-F7228A4409CA}">
      <dsp:nvSpPr>
        <dsp:cNvPr id="0" name=""/>
        <dsp:cNvSpPr/>
      </dsp:nvSpPr>
      <dsp:spPr>
        <a:xfrm>
          <a:off x="1877753" y="466841"/>
          <a:ext cx="4478276" cy="109919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smtClean="0"/>
            <a:t>Психологическая </a:t>
          </a:r>
          <a:endParaRPr lang="ru-RU" sz="4000" b="1" kern="1200" dirty="0"/>
        </a:p>
      </dsp:txBody>
      <dsp:txXfrm>
        <a:off x="1931411" y="520499"/>
        <a:ext cx="4370960" cy="991880"/>
      </dsp:txXfrm>
    </dsp:sp>
    <dsp:sp modelId="{01C481C1-3CD5-4217-B9D0-D8B61A8C5A71}">
      <dsp:nvSpPr>
        <dsp:cNvPr id="0" name=""/>
        <dsp:cNvSpPr/>
      </dsp:nvSpPr>
      <dsp:spPr>
        <a:xfrm>
          <a:off x="1876636" y="1703437"/>
          <a:ext cx="4480509" cy="109919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b="1" kern="1200" smtClean="0"/>
            <a:t>Физическая </a:t>
          </a:r>
          <a:endParaRPr lang="ru-RU" sz="4200" b="1" kern="1200" dirty="0"/>
        </a:p>
      </dsp:txBody>
      <dsp:txXfrm>
        <a:off x="1930294" y="1757095"/>
        <a:ext cx="4373193" cy="991880"/>
      </dsp:txXfrm>
    </dsp:sp>
    <dsp:sp modelId="{4F626C7F-AC10-4E44-B465-E84EDF5A20E7}">
      <dsp:nvSpPr>
        <dsp:cNvPr id="0" name=""/>
        <dsp:cNvSpPr/>
      </dsp:nvSpPr>
      <dsp:spPr>
        <a:xfrm>
          <a:off x="1876078" y="2940032"/>
          <a:ext cx="4481626" cy="109919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100" b="1" kern="1200" dirty="0" smtClean="0"/>
            <a:t>Специальная </a:t>
          </a:r>
          <a:endParaRPr lang="ru-RU" sz="4100" b="1" kern="1200" dirty="0"/>
        </a:p>
      </dsp:txBody>
      <dsp:txXfrm>
        <a:off x="1929736" y="2993690"/>
        <a:ext cx="4374310" cy="9918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52E138-852F-48C0-B915-8615D61E9ED7}">
      <dsp:nvSpPr>
        <dsp:cNvPr id="0" name=""/>
        <dsp:cNvSpPr/>
      </dsp:nvSpPr>
      <dsp:spPr>
        <a:xfrm>
          <a:off x="0" y="434665"/>
          <a:ext cx="6691338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5E4852-F3F8-43DB-9B3C-F9BBEC9DF6C5}">
      <dsp:nvSpPr>
        <dsp:cNvPr id="0" name=""/>
        <dsp:cNvSpPr/>
      </dsp:nvSpPr>
      <dsp:spPr>
        <a:xfrm>
          <a:off x="333355" y="103177"/>
          <a:ext cx="5826957" cy="7380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042" tIns="0" rIns="177042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Мотивационная </a:t>
          </a:r>
          <a:endParaRPr lang="ru-RU" sz="3200" b="1" kern="1200" dirty="0"/>
        </a:p>
      </dsp:txBody>
      <dsp:txXfrm>
        <a:off x="369381" y="139203"/>
        <a:ext cx="5754905" cy="665948"/>
      </dsp:txXfrm>
    </dsp:sp>
    <dsp:sp modelId="{B890467E-CA39-4700-9596-D4541C1286BD}">
      <dsp:nvSpPr>
        <dsp:cNvPr id="0" name=""/>
        <dsp:cNvSpPr/>
      </dsp:nvSpPr>
      <dsp:spPr>
        <a:xfrm>
          <a:off x="0" y="1568665"/>
          <a:ext cx="6691338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007EBE-47F6-42CF-89BE-A97B56E38B47}">
      <dsp:nvSpPr>
        <dsp:cNvPr id="0" name=""/>
        <dsp:cNvSpPr/>
      </dsp:nvSpPr>
      <dsp:spPr>
        <a:xfrm>
          <a:off x="334566" y="1199665"/>
          <a:ext cx="5886443" cy="7380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042" tIns="0" rIns="177042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Волевая </a:t>
          </a:r>
          <a:endParaRPr lang="ru-RU" sz="3200" b="1" kern="1200" dirty="0"/>
        </a:p>
      </dsp:txBody>
      <dsp:txXfrm>
        <a:off x="370592" y="1235691"/>
        <a:ext cx="5814391" cy="665948"/>
      </dsp:txXfrm>
    </dsp:sp>
    <dsp:sp modelId="{D27C1275-C13E-46B1-9CAA-49C9124F8E9C}">
      <dsp:nvSpPr>
        <dsp:cNvPr id="0" name=""/>
        <dsp:cNvSpPr/>
      </dsp:nvSpPr>
      <dsp:spPr>
        <a:xfrm>
          <a:off x="0" y="2702665"/>
          <a:ext cx="6691338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D9A952-1550-4FAE-949A-2BD5366C4010}">
      <dsp:nvSpPr>
        <dsp:cNvPr id="0" name=""/>
        <dsp:cNvSpPr/>
      </dsp:nvSpPr>
      <dsp:spPr>
        <a:xfrm>
          <a:off x="334566" y="2333665"/>
          <a:ext cx="5969817" cy="7380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042" tIns="0" rIns="177042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Интеллектуальная </a:t>
          </a:r>
          <a:endParaRPr lang="ru-RU" sz="3200" b="1" kern="1200" dirty="0"/>
        </a:p>
      </dsp:txBody>
      <dsp:txXfrm>
        <a:off x="370592" y="2369691"/>
        <a:ext cx="5897765" cy="665948"/>
      </dsp:txXfrm>
    </dsp:sp>
    <dsp:sp modelId="{4346CE91-9D5B-47A5-95A4-3538BF0D321E}">
      <dsp:nvSpPr>
        <dsp:cNvPr id="0" name=""/>
        <dsp:cNvSpPr/>
      </dsp:nvSpPr>
      <dsp:spPr>
        <a:xfrm>
          <a:off x="0" y="3836665"/>
          <a:ext cx="6691338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4AC429-304D-4A6F-9696-618C2268EE54}">
      <dsp:nvSpPr>
        <dsp:cNvPr id="0" name=""/>
        <dsp:cNvSpPr/>
      </dsp:nvSpPr>
      <dsp:spPr>
        <a:xfrm>
          <a:off x="334566" y="3467665"/>
          <a:ext cx="6029350" cy="7380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042" tIns="0" rIns="177042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Социально-психологическая</a:t>
          </a:r>
          <a:endParaRPr lang="ru-RU" sz="3200" b="1" kern="1200" dirty="0"/>
        </a:p>
      </dsp:txBody>
      <dsp:txXfrm>
        <a:off x="370592" y="3503691"/>
        <a:ext cx="5957298" cy="6659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2EA511D-ADFA-40BB-8751-3298191FC17F}" type="datetimeFigureOut">
              <a:rPr lang="ru-RU"/>
              <a:pPr>
                <a:defRPr/>
              </a:pPr>
              <a:t>04.04.2019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1A55343-52E5-4D40-A406-440F4119F1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942644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4A61F69-AE62-49A9-AAF5-2264FC135B86}" type="datetimeFigureOut">
              <a:rPr lang="ru-RU"/>
              <a:pPr>
                <a:defRPr/>
              </a:pPr>
              <a:t>04.04.2019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ru-R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C780C8A-A078-4E40-8201-E6C3577F7C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9885170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488" y="2130425"/>
            <a:ext cx="5600712" cy="1227137"/>
          </a:xfrm>
        </p:spPr>
        <p:txBody>
          <a:bodyPr>
            <a:normAutofit/>
          </a:bodyPr>
          <a:lstStyle>
            <a:lvl1pPr>
              <a:defRPr sz="3600">
                <a:latin typeface="Segoe Script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86116" y="3571876"/>
            <a:ext cx="4629160" cy="97156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Segoe Script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  <p:transition spd="slow" advClick="0">
    <p:whee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715125" y="0"/>
            <a:ext cx="242887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3174" y="5076840"/>
            <a:ext cx="4857784" cy="566738"/>
          </a:xfrm>
        </p:spPr>
        <p:txBody>
          <a:bodyPr anchor="b"/>
          <a:lstStyle>
            <a:lvl1pPr algn="ctr">
              <a:defRPr sz="2000" b="0">
                <a:latin typeface="Segoe Script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43174" y="889015"/>
            <a:ext cx="4857784" cy="4114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</p:spTree>
  </p:cSld>
  <p:clrMapOvr>
    <a:masterClrMapping/>
  </p:clrMapOvr>
  <p:transition spd="slow" advClick="0">
    <p:whee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42887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285984" y="5072074"/>
            <a:ext cx="4857784" cy="566738"/>
          </a:xfrm>
        </p:spPr>
        <p:txBody>
          <a:bodyPr anchor="b"/>
          <a:lstStyle>
            <a:lvl1pPr algn="ctr">
              <a:defRPr sz="2000" b="0">
                <a:latin typeface="Segoe Script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"/>
          </p:nvPr>
        </p:nvSpPr>
        <p:spPr>
          <a:xfrm>
            <a:off x="2285984" y="857232"/>
            <a:ext cx="4857784" cy="4114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</p:spTree>
  </p:cSld>
  <p:clrMapOvr>
    <a:masterClrMapping/>
  </p:clrMapOvr>
  <p:transition spd="slow" advClick="0">
    <p:whee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715125" y="0"/>
            <a:ext cx="242887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Picture Placeholder 2"/>
          <p:cNvSpPr>
            <a:spLocks noGrp="1"/>
          </p:cNvSpPr>
          <p:nvPr>
            <p:ph type="pic" idx="10"/>
          </p:nvPr>
        </p:nvSpPr>
        <p:spPr>
          <a:xfrm>
            <a:off x="4714876" y="857232"/>
            <a:ext cx="4143404" cy="4114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4714876" y="5072063"/>
            <a:ext cx="4143374" cy="571515"/>
          </a:xfrm>
        </p:spPr>
        <p:txBody>
          <a:bodyPr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ru-RU" sz="1800" b="0" kern="1200" dirty="0" smtClean="0">
                <a:solidFill>
                  <a:schemeClr val="tx1"/>
                </a:solidFill>
                <a:latin typeface="Segoe Script" pitchFamily="34" charset="0"/>
                <a:ea typeface="+mj-ea"/>
                <a:cs typeface="+mj-cs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2"/>
          </p:nvPr>
        </p:nvSpPr>
        <p:spPr>
          <a:xfrm>
            <a:off x="428625" y="857250"/>
            <a:ext cx="4071938" cy="4114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ru-RU" sz="3200" kern="1200" baseline="0" dirty="0" smtClean="0">
                <a:solidFill>
                  <a:schemeClr val="tx1"/>
                </a:solidFill>
                <a:latin typeface="Segoe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428625" y="5072074"/>
            <a:ext cx="4071937" cy="571489"/>
          </a:xfrm>
        </p:spPr>
        <p:txBody>
          <a:bodyPr rtlCol="0" anchor="b">
            <a:normAutofit/>
          </a:bodyPr>
          <a:lstStyle>
            <a:lvl1pPr marL="342900" marR="0" indent="-34290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ru-RU" sz="1800" b="0" kern="1200" dirty="0" smtClean="0">
                <a:solidFill>
                  <a:schemeClr val="tx1"/>
                </a:solidFill>
                <a:latin typeface="Segoe Script" pitchFamily="34" charset="0"/>
                <a:ea typeface="+mj-ea"/>
                <a:cs typeface="+mj-cs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slow" advClick="0">
    <p:wheel/>
  </p:transition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715125" y="0"/>
            <a:ext cx="242887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5143512"/>
            <a:ext cx="8572560" cy="566738"/>
          </a:xfrm>
        </p:spPr>
        <p:txBody>
          <a:bodyPr anchor="b"/>
          <a:lstStyle>
            <a:lvl1pPr algn="ctr">
              <a:defRPr sz="2000" b="0">
                <a:latin typeface="Segoe Script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720" y="928670"/>
            <a:ext cx="8643998" cy="4114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</p:spTree>
  </p:cSld>
  <p:clrMapOvr>
    <a:masterClrMapping/>
  </p:clrMapOvr>
  <p:transition spd="slow" advClick="0">
    <p:whee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57686" y="2143116"/>
            <a:ext cx="2428875" cy="2071688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</p:spTree>
  </p:cSld>
  <p:clrMapOvr>
    <a:masterClrMapping/>
  </p:clrMapOvr>
  <p:transition spd="slow" advClick="0">
    <p:whee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643188" y="0"/>
            <a:ext cx="5972175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643188" y="1600200"/>
            <a:ext cx="604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E713EB8-DB44-419D-89E9-0982B4244D34}" type="datetimeFigureOut">
              <a:rPr lang="ru-RU"/>
              <a:pPr>
                <a:defRPr/>
              </a:pPr>
              <a:t>04.04.2019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ABEB773-F420-4603-975E-8B248657E7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</p:sldLayoutIdLst>
  <p:transition spd="slow" advClick="0">
    <p:wheel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Segoe Script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Segoe Script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Segoe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Segoe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Segoe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Segoe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Segoe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microsoft.com/office/2007/relationships/diagramDrawing" Target="../diagrams/drawing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gif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4" name="Picture 6" descr="ГУО &quot;Озерская средняя общеобразовательная школа&quot; (Родителям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5" y="1928802"/>
            <a:ext cx="2215054" cy="236052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488" y="857233"/>
            <a:ext cx="5600712" cy="1428760"/>
          </a:xfrm>
        </p:spPr>
        <p:txBody>
          <a:bodyPr rtlCol="0">
            <a:no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Ваш </a:t>
            </a:r>
            <a:b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ребёнок идёт в школу</a:t>
            </a:r>
            <a:endParaRPr lang="ru-RU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286116" y="4143380"/>
            <a:ext cx="5429288" cy="1714512"/>
          </a:xfrm>
        </p:spPr>
        <p:txBody>
          <a:bodyPr>
            <a:normAutofit/>
          </a:bodyPr>
          <a:lstStyle/>
          <a:p>
            <a:endParaRPr lang="ru-RU" b="1" dirty="0" smtClean="0">
              <a:solidFill>
                <a:srgbClr val="003399"/>
              </a:solidFill>
            </a:endParaRPr>
          </a:p>
          <a:p>
            <a:pPr algn="r"/>
            <a:endParaRPr lang="ru-RU" dirty="0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714620"/>
            <a:ext cx="8143932" cy="3500462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  <a:ea typeface="Calibri"/>
              </a:rPr>
              <a:t>    ЦЕЛЕВЫЕ ОРИЕНТИРЫ  НА ЭТАПЕ   ЗАВЕРШЕНИЯ  </a:t>
            </a:r>
            <a:br>
              <a:rPr lang="ru-RU" b="1" dirty="0" smtClean="0">
                <a:solidFill>
                  <a:srgbClr val="FF0000"/>
                </a:solidFill>
                <a:latin typeface="Comic Sans MS" pitchFamily="66" charset="0"/>
                <a:ea typeface="Calibri"/>
              </a:rPr>
            </a:br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  <a:ea typeface="Calibri"/>
              </a:rPr>
              <a:t>                 ДОШКОЛЬНОГО ОБРАЗОВАНИЯ</a:t>
            </a:r>
            <a:r>
              <a:rPr lang="ru-RU" b="1" dirty="0" smtClean="0">
                <a:latin typeface="Calibri" panose="020F0502020204030204" pitchFamily="34" charset="0"/>
                <a:ea typeface="Calibri"/>
              </a:rPr>
              <a:t/>
            </a:r>
            <a:br>
              <a:rPr lang="ru-RU" b="1" dirty="0" smtClean="0">
                <a:latin typeface="Calibri" panose="020F0502020204030204" pitchFamily="34" charset="0"/>
                <a:ea typeface="Calibri"/>
              </a:rPr>
            </a:br>
            <a:r>
              <a:rPr lang="ru-RU" b="1" dirty="0" smtClean="0">
                <a:latin typeface="Calibri" panose="020F0502020204030204" pitchFamily="34" charset="0"/>
                <a:ea typeface="Calibri"/>
              </a:rPr>
              <a:t/>
            </a:r>
            <a:br>
              <a:rPr lang="ru-RU" b="1" dirty="0" smtClean="0">
                <a:latin typeface="Calibri" panose="020F0502020204030204" pitchFamily="34" charset="0"/>
                <a:ea typeface="Calibri"/>
              </a:rPr>
            </a:br>
            <a:r>
              <a:rPr lang="ru-RU" b="1" dirty="0" smtClean="0">
                <a:solidFill>
                  <a:srgbClr val="0070C0"/>
                </a:solidFill>
                <a:latin typeface="Comic Sans MS" pitchFamily="66" charset="0"/>
                <a:ea typeface="Calibri"/>
              </a:rPr>
              <a:t>ребёнок </a:t>
            </a:r>
            <a:r>
              <a:rPr lang="ru-RU" b="1" dirty="0">
                <a:solidFill>
                  <a:srgbClr val="0070C0"/>
                </a:solidFill>
                <a:latin typeface="Comic Sans MS" pitchFamily="66" charset="0"/>
                <a:ea typeface="Calibri"/>
              </a:rPr>
              <a:t>овладевает основными культурными способами деятельности, проявляет инициативу и самостоятельность в разных видах деятельности </a:t>
            </a:r>
            <a:r>
              <a:rPr lang="ru-RU" b="1" dirty="0">
                <a:solidFill>
                  <a:srgbClr val="0070C0"/>
                </a:solidFill>
                <a:latin typeface="Comic Sans MS" pitchFamily="66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Comic Sans MS" pitchFamily="66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Comic Sans MS" pitchFamily="66" charset="0"/>
              </a:rPr>
              <a:t/>
            </a:r>
            <a:br>
              <a:rPr lang="ru-RU" b="1" dirty="0" smtClean="0">
                <a:solidFill>
                  <a:srgbClr val="0070C0"/>
                </a:solidFill>
                <a:latin typeface="Comic Sans MS" pitchFamily="66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Comic Sans MS" pitchFamily="66" charset="0"/>
              </a:rPr>
              <a:t>ребёнок </a:t>
            </a:r>
            <a:r>
              <a:rPr lang="ru-RU" b="1" dirty="0">
                <a:solidFill>
                  <a:srgbClr val="0070C0"/>
                </a:solidFill>
                <a:latin typeface="Comic Sans MS" pitchFamily="66" charset="0"/>
              </a:rPr>
              <a:t>обладает установкой положительного отношения </a:t>
            </a:r>
            <a:r>
              <a:rPr lang="ru-RU" b="1" dirty="0" smtClean="0">
                <a:solidFill>
                  <a:srgbClr val="0070C0"/>
                </a:solidFill>
                <a:latin typeface="Comic Sans MS" pitchFamily="66" charset="0"/>
              </a:rPr>
              <a:t>к </a:t>
            </a:r>
            <a:r>
              <a:rPr lang="ru-RU" b="1" dirty="0">
                <a:solidFill>
                  <a:srgbClr val="0070C0"/>
                </a:solidFill>
                <a:latin typeface="Comic Sans MS" pitchFamily="66" charset="0"/>
              </a:rPr>
              <a:t>миру, </a:t>
            </a:r>
            <a:r>
              <a:rPr lang="ru-RU" b="1" dirty="0" smtClean="0">
                <a:solidFill>
                  <a:srgbClr val="0070C0"/>
                </a:solidFill>
                <a:latin typeface="Comic Sans MS" pitchFamily="66" charset="0"/>
              </a:rPr>
              <a:t>к </a:t>
            </a:r>
            <a:r>
              <a:rPr lang="ru-RU" b="1" dirty="0">
                <a:solidFill>
                  <a:srgbClr val="0070C0"/>
                </a:solidFill>
                <a:latin typeface="Comic Sans MS" pitchFamily="66" charset="0"/>
              </a:rPr>
              <a:t>разным видам труда, </a:t>
            </a:r>
            <a:r>
              <a:rPr lang="ru-RU" b="1" dirty="0" smtClean="0">
                <a:solidFill>
                  <a:srgbClr val="0070C0"/>
                </a:solidFill>
                <a:latin typeface="Comic Sans MS" pitchFamily="66" charset="0"/>
              </a:rPr>
              <a:t>другим </a:t>
            </a:r>
            <a:r>
              <a:rPr lang="ru-RU" b="1" dirty="0">
                <a:solidFill>
                  <a:srgbClr val="0070C0"/>
                </a:solidFill>
                <a:latin typeface="Comic Sans MS" pitchFamily="66" charset="0"/>
              </a:rPr>
              <a:t>людям и самому себе, обладает чувством собственного достоинства; активно взаимодействует со сверстниками и взрослыми, участвует в совместных играх. </a:t>
            </a:r>
            <a:r>
              <a:rPr lang="ru-RU" b="1" dirty="0" smtClean="0">
                <a:solidFill>
                  <a:srgbClr val="0070C0"/>
                </a:solidFill>
                <a:latin typeface="Comic Sans MS" pitchFamily="66" charset="0"/>
              </a:rPr>
              <a:t>Способен </a:t>
            </a:r>
            <a:r>
              <a:rPr lang="ru-RU" b="1" dirty="0">
                <a:solidFill>
                  <a:srgbClr val="0070C0"/>
                </a:solidFill>
                <a:latin typeface="Comic Sans MS" pitchFamily="66" charset="0"/>
              </a:rPr>
              <a:t>договариваться, учитывать интересы и чувства других, сопереживать неудачам и радоваться успехам других, адекватно проявляет свои чувства, в том числе чувство веры в себя, старается разрешать конфликты</a:t>
            </a:r>
            <a:r>
              <a:rPr lang="ru-RU" dirty="0" smtClean="0">
                <a:solidFill>
                  <a:srgbClr val="7030A0"/>
                </a:solidFill>
                <a:latin typeface="+mj-lt"/>
              </a:rPr>
              <a:t/>
            </a:r>
            <a:br>
              <a:rPr lang="ru-RU" dirty="0" smtClean="0">
                <a:solidFill>
                  <a:srgbClr val="7030A0"/>
                </a:solidFill>
                <a:latin typeface="+mj-lt"/>
              </a:rPr>
            </a:br>
            <a:r>
              <a:rPr lang="ru-RU" dirty="0" smtClean="0">
                <a:solidFill>
                  <a:srgbClr val="7030A0"/>
                </a:solidFill>
                <a:latin typeface="+mj-lt"/>
              </a:rPr>
              <a:t/>
            </a:r>
            <a:br>
              <a:rPr lang="ru-RU" dirty="0" smtClean="0">
                <a:solidFill>
                  <a:srgbClr val="7030A0"/>
                </a:solidFill>
                <a:latin typeface="+mj-lt"/>
              </a:rPr>
            </a:br>
            <a:endParaRPr lang="ru-RU" b="1" dirty="0">
              <a:solidFill>
                <a:srgbClr val="7030A0"/>
              </a:solidFill>
              <a:latin typeface="+mj-lt"/>
            </a:endParaRPr>
          </a:p>
        </p:txBody>
      </p:sp>
      <p:pic>
        <p:nvPicPr>
          <p:cNvPr id="5" name="Picture 4" descr="Архив новостей МБОУ &quot;Салабайкасинская ООШ&quot; Чебоксарского района / Портал образования Ч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4143380"/>
            <a:ext cx="1095350" cy="131441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665068757"/>
      </p:ext>
    </p:extLst>
  </p:cSld>
  <p:clrMapOvr>
    <a:masterClrMapping/>
  </p:clrMapOvr>
  <p:transition spd="slow" advClick="0">
    <p:whee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Архив новостей МБОУ &quot;Салабайкасинская ООШ&quot; Чебоксарского района / Портал образования Ч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3357562"/>
            <a:ext cx="1785950" cy="214314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785794"/>
            <a:ext cx="7786742" cy="4143404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  <a:latin typeface="Comic Sans MS" pitchFamily="66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dirty="0" smtClean="0">
                <a:solidFill>
                  <a:srgbClr val="002060"/>
                </a:solidFill>
                <a:latin typeface="Comic Sans MS" pitchFamily="66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dirty="0" smtClean="0">
                <a:solidFill>
                  <a:srgbClr val="002060"/>
                </a:solidFill>
                <a:latin typeface="Comic Sans MS" pitchFamily="66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dirty="0" smtClean="0">
                <a:solidFill>
                  <a:srgbClr val="002060"/>
                </a:solidFill>
                <a:latin typeface="Comic Sans MS" pitchFamily="66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Comic Sans MS" pitchFamily="66" charset="0"/>
              </a:rPr>
              <a:t>ребёнок </a:t>
            </a:r>
            <a:r>
              <a:rPr lang="ru-RU" b="1" dirty="0">
                <a:solidFill>
                  <a:srgbClr val="0070C0"/>
                </a:solidFill>
                <a:latin typeface="Comic Sans MS" pitchFamily="66" charset="0"/>
              </a:rPr>
              <a:t>обладает развитым воображением, которое реализуется в разных видах деятельности, и прежде всего в игре; ребёнок владеет разными формами и видами игры, различает условную и реальную ситуации, умеет подчиняться разным правилам и социальным нормам</a:t>
            </a:r>
            <a:r>
              <a:rPr lang="ru-RU" b="1" dirty="0" smtClean="0">
                <a:solidFill>
                  <a:srgbClr val="0070C0"/>
                </a:solidFill>
                <a:latin typeface="Comic Sans MS" pitchFamily="66" charset="0"/>
              </a:rPr>
              <a:t>; </a:t>
            </a:r>
            <a:br>
              <a:rPr lang="ru-RU" b="1" dirty="0" smtClean="0">
                <a:solidFill>
                  <a:srgbClr val="0070C0"/>
                </a:solidFill>
                <a:latin typeface="Comic Sans MS" pitchFamily="66" charset="0"/>
              </a:rPr>
            </a:b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  <a:latin typeface="Comic Sans MS" pitchFamily="66" charset="0"/>
              </a:rPr>
              <a:t>ребёнок достаточно хорошо владеет устной речью, может выражать свои мысли и желания, может использовать речь для выражения своих мыслей, чувств и желаний, построения речевого высказывания в ситуации общения, может выделять звуки в словах, у ребёнка складываются предпосылки грамотности;</a:t>
            </a:r>
            <a:br>
              <a:rPr lang="ru-RU" b="1" dirty="0" smtClean="0">
                <a:solidFill>
                  <a:srgbClr val="0070C0"/>
                </a:solidFill>
                <a:latin typeface="Comic Sans MS" pitchFamily="66" charset="0"/>
              </a:rPr>
            </a:br>
            <a:endParaRPr lang="ru-RU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5068757"/>
      </p:ext>
    </p:extLst>
  </p:cSld>
  <p:clrMapOvr>
    <a:masterClrMapping/>
  </p:clrMapOvr>
  <p:transition spd="slow" advClick="0">
    <p:whee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000108"/>
            <a:ext cx="8429684" cy="3500462"/>
          </a:xfrm>
        </p:spPr>
        <p:txBody>
          <a:bodyPr/>
          <a:lstStyle/>
          <a:p>
            <a:r>
              <a:rPr lang="ru-RU" b="1" dirty="0">
                <a:solidFill>
                  <a:srgbClr val="002060"/>
                </a:solidFill>
                <a:latin typeface="+mj-lt"/>
              </a:rPr>
              <a:t/>
            </a:r>
            <a:br>
              <a:rPr lang="ru-RU" b="1" dirty="0">
                <a:solidFill>
                  <a:srgbClr val="002060"/>
                </a:solidFill>
                <a:latin typeface="+mj-lt"/>
              </a:rPr>
            </a:br>
            <a:r>
              <a:rPr lang="ru-RU" b="1" dirty="0" smtClean="0">
                <a:solidFill>
                  <a:srgbClr val="0070C0"/>
                </a:solidFill>
                <a:latin typeface="Comic Sans MS" pitchFamily="66" charset="0"/>
              </a:rPr>
              <a:t>у </a:t>
            </a:r>
            <a:r>
              <a:rPr lang="ru-RU" b="1" dirty="0">
                <a:solidFill>
                  <a:srgbClr val="0070C0"/>
                </a:solidFill>
                <a:latin typeface="Comic Sans MS" pitchFamily="66" charset="0"/>
              </a:rPr>
              <a:t>ребёнка развита крупная и мелкая моторика; он подвижен, вынослив, владеет основными движениями, может контролировать свои движения и управлять ими</a:t>
            </a:r>
            <a:r>
              <a:rPr lang="ru-RU" b="1" dirty="0" smtClean="0">
                <a:solidFill>
                  <a:srgbClr val="0070C0"/>
                </a:solidFill>
                <a:latin typeface="Comic Sans MS" pitchFamily="66" charset="0"/>
              </a:rPr>
              <a:t>;</a:t>
            </a:r>
            <a:br>
              <a:rPr lang="ru-RU" b="1" dirty="0" smtClean="0">
                <a:solidFill>
                  <a:srgbClr val="0070C0"/>
                </a:solidFill>
                <a:latin typeface="Comic Sans MS" pitchFamily="66" charset="0"/>
              </a:rPr>
            </a:br>
            <a:r>
              <a:rPr lang="ru-RU" b="1" dirty="0">
                <a:solidFill>
                  <a:srgbClr val="0070C0"/>
                </a:solidFill>
                <a:latin typeface="Comic Sans MS" pitchFamily="66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Comic Sans MS" pitchFamily="66" charset="0"/>
              </a:rPr>
            </a:br>
            <a:r>
              <a:rPr lang="ru-RU" b="1" dirty="0">
                <a:solidFill>
                  <a:srgbClr val="0070C0"/>
                </a:solidFill>
                <a:latin typeface="Comic Sans MS" pitchFamily="66" charset="0"/>
              </a:rPr>
              <a:t>ребёнок способен к волевым усилиям, может следовать социальным нормам поведения и правилам в разных видах деятельности, во взаимоотношениях со взрослыми и сверстниками, может соблюдать правила безопасного поведения и личной гигиены</a:t>
            </a:r>
            <a:r>
              <a:rPr lang="ru-RU" b="1" dirty="0" smtClean="0">
                <a:solidFill>
                  <a:srgbClr val="0070C0"/>
                </a:solidFill>
                <a:latin typeface="Comic Sans MS" pitchFamily="66" charset="0"/>
              </a:rPr>
              <a:t>;</a:t>
            </a:r>
            <a:br>
              <a:rPr lang="ru-RU" b="1" dirty="0" smtClean="0">
                <a:solidFill>
                  <a:srgbClr val="0070C0"/>
                </a:solidFill>
                <a:latin typeface="Comic Sans MS" pitchFamily="66" charset="0"/>
              </a:rPr>
            </a:br>
            <a:r>
              <a:rPr lang="ru-RU" b="1" dirty="0">
                <a:solidFill>
                  <a:srgbClr val="002060"/>
                </a:solidFill>
                <a:latin typeface="+mj-lt"/>
              </a:rPr>
              <a:t/>
            </a:r>
            <a:br>
              <a:rPr lang="ru-RU" b="1" dirty="0">
                <a:solidFill>
                  <a:srgbClr val="002060"/>
                </a:solidFill>
                <a:latin typeface="+mj-lt"/>
              </a:rPr>
            </a:br>
            <a:endParaRPr lang="ru-RU" b="1" dirty="0">
              <a:solidFill>
                <a:srgbClr val="002060"/>
              </a:solidFill>
              <a:latin typeface="+mj-lt"/>
            </a:endParaRPr>
          </a:p>
        </p:txBody>
      </p:sp>
      <p:pic>
        <p:nvPicPr>
          <p:cNvPr id="3" name="Picture 4" descr="Архив новостей МБОУ &quot;Салабайкасинская ООШ&quot; Чебоксарского района / Портал образования Ч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3357562"/>
            <a:ext cx="1785950" cy="21431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393742685"/>
      </p:ext>
    </p:extLst>
  </p:cSld>
  <p:clrMapOvr>
    <a:masterClrMapping/>
  </p:clrMapOvr>
  <p:transition spd="slow" advClick="0">
    <p:whee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Архив новостей МБОУ &quot;Салабайкасинская ООШ&quot; Чебоксарского района / Портал образования Ч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3357562"/>
            <a:ext cx="1785950" cy="214314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429684" cy="3312368"/>
          </a:xfrm>
        </p:spPr>
        <p:txBody>
          <a:bodyPr/>
          <a:lstStyle/>
          <a:p>
            <a:r>
              <a:rPr lang="ru-RU" b="1" dirty="0">
                <a:solidFill>
                  <a:srgbClr val="0070C0"/>
                </a:solidFill>
                <a:latin typeface="Comic Sans MS" pitchFamily="66" charset="0"/>
              </a:rPr>
              <a:t>ребёнок проявляет любознательность, задаёт вопросы взрослым и сверстникам, интересуется причинно-следственными связями, пытается самостоятельно придумывать объяснения явлениям природы и поступкам людей; склонен наблюдать, экспериментировать. Обладает начальными знаниями о себе, о природном и социальном мире, в котором он живёт; знаком с произведениями детской литературы, обладает элементарными представлениями из области живой природы, естествознания, математики, истории и т.п.; ребёнок способен к принятию собственных решений, опираясь на свои знания и умения в различных видах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xmlns="" val="2048151514"/>
      </p:ext>
    </p:extLst>
  </p:cSld>
  <p:clrMapOvr>
    <a:masterClrMapping/>
  </p:clrMapOvr>
  <p:transition spd="slow" advClick="0">
    <p:whee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85750" y="-285750"/>
            <a:ext cx="8572500" cy="5715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/>
            </a:r>
            <a:b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</a:b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/>
            </a:r>
            <a:b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</a:b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                </a:t>
            </a:r>
            <a:b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</a:b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/>
            </a:r>
            <a:b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</a:b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/>
            </a:r>
            <a:b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</a:b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         </a:t>
            </a:r>
            <a:b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</a:b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/>
            </a:r>
            <a:b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</a:b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ЗАПОМНИТЕ:</a:t>
            </a:r>
            <a:r>
              <a:rPr lang="ru-RU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ru-RU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ru-RU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ru-RU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ru-RU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При подготовке к школе вы должны оставаться для вашего ребёнка 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любящим и понимающим родителем </a:t>
            </a:r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и не брать на себя роль учителя! </a:t>
            </a:r>
            <a:b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Ребёнок охотно делает только то, 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что у него получается</a:t>
            </a:r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, поэтому он не может быть ленивым.</a:t>
            </a:r>
            <a:b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Постарайтесь достижения ребёнка 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не сравнивать </a:t>
            </a:r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ни со своими, ни с достижениями старшего брата, ни одноклассников (не озвучивайте это при ребёнке, даже если они в его пользу!).</a:t>
            </a:r>
            <a:b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Ваша любовь и терпение будут служить гарантом уверенного продвижения в учёбе для вашего малыша.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/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/>
            </a:r>
            <a:b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</a:b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 spd="slow" advClick="0">
    <p:whee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97828" y="4018242"/>
            <a:ext cx="6572296" cy="1227137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Спасибо </a:t>
            </a:r>
            <a:br>
              <a:rPr lang="ru-RU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за внимание!</a:t>
            </a:r>
            <a:endParaRPr lang="ru-RU" sz="4400" dirty="0">
              <a:solidFill>
                <a:srgbClr val="002060"/>
              </a:solidFill>
            </a:endParaRPr>
          </a:p>
        </p:txBody>
      </p:sp>
      <p:pic>
        <p:nvPicPr>
          <p:cNvPr id="2054" name="Picture 6" descr="Сусанин / Блог Максима Фефилов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285728"/>
            <a:ext cx="3643338" cy="3830341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428625" y="500063"/>
            <a:ext cx="8072465" cy="785812"/>
          </a:xfrm>
        </p:spPr>
        <p:txBody>
          <a:bodyPr/>
          <a:lstStyle/>
          <a:p>
            <a:r>
              <a:rPr lang="ru-RU" sz="4000" b="1" dirty="0" smtClean="0">
                <a:solidFill>
                  <a:srgbClr val="FF0000"/>
                </a:solidFill>
                <a:latin typeface="Comic Sans MS" pitchFamily="66" charset="0"/>
              </a:rPr>
              <a:t>Виды  готовности к школе</a:t>
            </a:r>
            <a:endParaRPr lang="ru-RU" sz="40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4" name="Рисунок 3"/>
          <p:cNvGraphicFramePr>
            <a:graphicFrameLocks noGrp="1"/>
          </p:cNvGraphicFramePr>
          <p:nvPr>
            <p:ph type="pic" idx="1"/>
          </p:nvPr>
        </p:nvGraphicFramePr>
        <p:xfrm>
          <a:off x="1000100" y="1428736"/>
          <a:ext cx="6429420" cy="450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5366" name="Picture 6" descr="Готовность к школе. Готовность ребенка к школе - диагностика, тесты на готовность к школе, вопросы для дошкольников Не для галоч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286644" y="3286124"/>
            <a:ext cx="1767339" cy="2286015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>
    <p:whee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571472" y="642918"/>
            <a:ext cx="5857882" cy="566738"/>
          </a:xfrm>
        </p:spPr>
        <p:txBody>
          <a:bodyPr/>
          <a:lstStyle/>
          <a:p>
            <a:r>
              <a:rPr lang="ru-RU" sz="3600" b="1" dirty="0" smtClean="0">
                <a:solidFill>
                  <a:srgbClr val="C00000"/>
                </a:solidFill>
                <a:latin typeface="+mj-lt"/>
              </a:rPr>
              <a:t>Компоненты психологической готовности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1524000" y="1397000"/>
          <a:ext cx="6691338" cy="4532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 advClick="0"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http://school.xvatit.com/images/f/fc/T19k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6772" y="2285992"/>
            <a:ext cx="4567228" cy="354657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928670"/>
            <a:ext cx="7215238" cy="2928958"/>
          </a:xfrm>
        </p:spPr>
        <p:txBody>
          <a:bodyPr/>
          <a:lstStyle/>
          <a:p>
            <a:r>
              <a:rPr lang="ru-RU" sz="4000" b="1" dirty="0" smtClean="0">
                <a:solidFill>
                  <a:srgbClr val="FF0000"/>
                </a:solidFill>
                <a:latin typeface="Comic Sans MS" pitchFamily="66" charset="0"/>
              </a:rPr>
              <a:t>Мотивационная готовность</a:t>
            </a:r>
            <a:r>
              <a:rPr lang="ru-RU" sz="4000" b="1" dirty="0" smtClean="0">
                <a:solidFill>
                  <a:srgbClr val="0070C0"/>
                </a:solidFill>
                <a:latin typeface="+mj-lt"/>
              </a:rPr>
              <a:t>:</a:t>
            </a:r>
            <a:br>
              <a:rPr lang="ru-RU" sz="4000" b="1" dirty="0" smtClean="0">
                <a:solidFill>
                  <a:srgbClr val="0070C0"/>
                </a:solidFill>
                <a:latin typeface="+mj-lt"/>
              </a:rPr>
            </a:br>
            <a:r>
              <a:rPr lang="ru-RU" sz="4000" b="1" dirty="0" smtClean="0">
                <a:solidFill>
                  <a:srgbClr val="C00000"/>
                </a:solidFill>
                <a:latin typeface="+mj-lt"/>
              </a:rPr>
              <a:t/>
            </a:r>
            <a:br>
              <a:rPr lang="ru-RU" sz="4000" b="1" dirty="0" smtClean="0">
                <a:solidFill>
                  <a:srgbClr val="C00000"/>
                </a:solidFill>
                <a:latin typeface="+mj-lt"/>
              </a:rPr>
            </a:br>
            <a:r>
              <a:rPr lang="ru-RU" sz="2800" dirty="0" smtClean="0">
                <a:solidFill>
                  <a:srgbClr val="7030A0"/>
                </a:solidFill>
                <a:latin typeface="Comic Sans MS" pitchFamily="66" charset="0"/>
                <a:cs typeface="Arial" pitchFamily="34" charset="0"/>
              </a:rPr>
              <a:t>наличие у детей желания  стать школьником и </a:t>
            </a:r>
            <a:br>
              <a:rPr lang="ru-RU" sz="2800" dirty="0" smtClean="0">
                <a:solidFill>
                  <a:srgbClr val="7030A0"/>
                </a:solidFill>
                <a:latin typeface="Comic Sans MS" pitchFamily="66" charset="0"/>
                <a:cs typeface="Arial" pitchFamily="34" charset="0"/>
              </a:rPr>
            </a:br>
            <a:r>
              <a:rPr lang="ru-RU" sz="2800" dirty="0" smtClean="0">
                <a:solidFill>
                  <a:srgbClr val="7030A0"/>
                </a:solidFill>
                <a:latin typeface="Comic Sans MS" pitchFamily="66" charset="0"/>
                <a:cs typeface="Arial" pitchFamily="34" charset="0"/>
              </a:rPr>
              <a:t>выполнять серьёзную деятельность,</a:t>
            </a:r>
            <a:br>
              <a:rPr lang="ru-RU" sz="2800" dirty="0" smtClean="0">
                <a:solidFill>
                  <a:srgbClr val="7030A0"/>
                </a:solidFill>
                <a:latin typeface="Comic Sans MS" pitchFamily="66" charset="0"/>
                <a:cs typeface="Arial" pitchFamily="34" charset="0"/>
              </a:rPr>
            </a:br>
            <a:r>
              <a:rPr lang="ru-RU" sz="2800" dirty="0" smtClean="0">
                <a:solidFill>
                  <a:srgbClr val="7030A0"/>
                </a:solidFill>
                <a:latin typeface="Comic Sans MS" pitchFamily="66" charset="0"/>
                <a:cs typeface="Arial" pitchFamily="34" charset="0"/>
              </a:rPr>
              <a:t> учиться.</a:t>
            </a:r>
            <a:endParaRPr lang="ru-RU" sz="2800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slow" advClick="0"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Персональный сайт - Родителям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3658380"/>
            <a:ext cx="3714776" cy="205325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785794"/>
            <a:ext cx="7572428" cy="2643206"/>
          </a:xfrm>
        </p:spPr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Волевая готовность:</a:t>
            </a:r>
            <a:br>
              <a:rPr lang="ru-RU" sz="2800" b="1" dirty="0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способность управлять своим поведением;</a:t>
            </a:r>
            <a:br>
              <a:rPr lang="ru-RU" sz="2400" b="1" dirty="0" smtClean="0">
                <a:solidFill>
                  <a:srgbClr val="7030A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умение организовывать рабочее место и поддерживать порядок;</a:t>
            </a:r>
            <a:br>
              <a:rPr lang="ru-RU" sz="2400" b="1" dirty="0" smtClean="0">
                <a:solidFill>
                  <a:srgbClr val="7030A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стремление преодолевать трудности;</a:t>
            </a:r>
            <a:br>
              <a:rPr lang="ru-RU" sz="2400" b="1" dirty="0" smtClean="0">
                <a:solidFill>
                  <a:srgbClr val="7030A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стремление к достижению результата своей деятельности.</a:t>
            </a:r>
            <a:endParaRPr lang="ru-RU" sz="2400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slow" advClick="0"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Детский сад 84 города каменска-уральског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3315" y="2285992"/>
            <a:ext cx="5180685" cy="351630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428604"/>
            <a:ext cx="7143800" cy="2857520"/>
          </a:xfrm>
        </p:spPr>
        <p:txBody>
          <a:bodyPr/>
          <a:lstStyle/>
          <a:p>
            <a:r>
              <a:rPr lang="ru-RU" sz="3600" b="1" dirty="0" smtClean="0">
                <a:solidFill>
                  <a:srgbClr val="FF0000"/>
                </a:solidFill>
                <a:latin typeface="Comic Sans MS" pitchFamily="66" charset="0"/>
              </a:rPr>
              <a:t>Интеллектуальная готовность: </a:t>
            </a:r>
            <a:r>
              <a:rPr lang="ru-RU" sz="3200" b="1" dirty="0" smtClean="0">
                <a:solidFill>
                  <a:srgbClr val="002060"/>
                </a:solidFill>
                <a:latin typeface="+mj-lt"/>
              </a:rPr>
              <a:t/>
            </a:r>
            <a:br>
              <a:rPr lang="ru-RU" sz="3200" b="1" dirty="0" smtClean="0">
                <a:solidFill>
                  <a:srgbClr val="002060"/>
                </a:solidFill>
                <a:latin typeface="+mj-lt"/>
              </a:rPr>
            </a:br>
            <a:r>
              <a:rPr lang="ru-RU" sz="3200" dirty="0" smtClean="0">
                <a:latin typeface="+mj-lt"/>
              </a:rPr>
              <a:t/>
            </a:r>
            <a:br>
              <a:rPr lang="ru-RU" sz="3200" dirty="0" smtClean="0">
                <a:latin typeface="+mj-lt"/>
              </a:rPr>
            </a:br>
            <a:r>
              <a:rPr lang="ru-RU" sz="2800" b="1" dirty="0" smtClean="0">
                <a:solidFill>
                  <a:srgbClr val="7030A0"/>
                </a:solidFill>
                <a:latin typeface="Comic Sans MS" pitchFamily="66" charset="0"/>
              </a:rPr>
              <a:t>развитие воображения, памяти, восприятия, внимания,  </a:t>
            </a:r>
            <a:br>
              <a:rPr lang="ru-RU" sz="2800" b="1" dirty="0" smtClean="0">
                <a:solidFill>
                  <a:srgbClr val="7030A0"/>
                </a:solidFill>
                <a:latin typeface="Comic Sans MS" pitchFamily="66" charset="0"/>
              </a:rPr>
            </a:br>
            <a:r>
              <a:rPr lang="ru-RU" sz="2800" b="1" dirty="0" smtClean="0">
                <a:solidFill>
                  <a:srgbClr val="7030A0"/>
                </a:solidFill>
                <a:latin typeface="Comic Sans MS" pitchFamily="66" charset="0"/>
              </a:rPr>
              <a:t>речи и мышления в соответствии с возрастной нормой</a:t>
            </a:r>
            <a:r>
              <a:rPr lang="ru-RU" sz="3600" b="1" dirty="0" smtClean="0">
                <a:solidFill>
                  <a:srgbClr val="7030A0"/>
                </a:solidFill>
                <a:latin typeface="Comic Sans MS" pitchFamily="66" charset="0"/>
              </a:rPr>
              <a:t>.</a:t>
            </a:r>
            <a:endParaRPr lang="ru-RU" sz="3600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slow" advClick="0"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Школа будущего первоклассника - Методичка - Методичка - - Сайт МБОУ Октябрьской СОШ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3286124"/>
            <a:ext cx="3286148" cy="242818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500306"/>
            <a:ext cx="8143932" cy="1785950"/>
          </a:xfrm>
        </p:spPr>
        <p:txBody>
          <a:bodyPr/>
          <a:lstStyle/>
          <a:p>
            <a:r>
              <a:rPr lang="ru-RU" sz="4400" b="1" dirty="0" smtClean="0">
                <a:solidFill>
                  <a:srgbClr val="0070C0"/>
                </a:solidFill>
                <a:latin typeface="+mj-lt"/>
              </a:rPr>
              <a:t/>
            </a:r>
            <a:br>
              <a:rPr lang="ru-RU" sz="4400" b="1" dirty="0" smtClean="0">
                <a:solidFill>
                  <a:srgbClr val="0070C0"/>
                </a:solidFill>
                <a:latin typeface="+mj-lt"/>
              </a:rPr>
            </a:br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  <a:t>Социально - психологическая готовность:</a:t>
            </a:r>
            <a:r>
              <a:rPr lang="ru-RU" sz="28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2800" dirty="0" smtClean="0">
                <a:latin typeface="Comic Sans MS" pitchFamily="66" charset="0"/>
              </a:rPr>
              <a:t/>
            </a:r>
            <a:br>
              <a:rPr lang="ru-RU" sz="2800" dirty="0" smtClean="0">
                <a:latin typeface="Comic Sans MS" pitchFamily="66" charset="0"/>
              </a:rPr>
            </a:br>
            <a:r>
              <a:rPr lang="ru-RU" sz="2800" dirty="0" smtClean="0">
                <a:solidFill>
                  <a:srgbClr val="7030A0"/>
                </a:solidFill>
                <a:latin typeface="Comic Sans MS" pitchFamily="66" charset="0"/>
              </a:rPr>
              <a:t>потребность в общении;</a:t>
            </a:r>
            <a:br>
              <a:rPr lang="ru-RU" sz="2800" dirty="0" smtClean="0">
                <a:solidFill>
                  <a:srgbClr val="7030A0"/>
                </a:solidFill>
                <a:latin typeface="Comic Sans MS" pitchFamily="66" charset="0"/>
              </a:rPr>
            </a:br>
            <a:r>
              <a:rPr lang="ru-RU" sz="2800" dirty="0" smtClean="0">
                <a:solidFill>
                  <a:srgbClr val="7030A0"/>
                </a:solidFill>
                <a:latin typeface="Comic Sans MS" pitchFamily="66" charset="0"/>
              </a:rPr>
              <a:t> умение подчиняться правилам и интересам группы;</a:t>
            </a:r>
            <a:br>
              <a:rPr lang="ru-RU" sz="2800" dirty="0" smtClean="0">
                <a:solidFill>
                  <a:srgbClr val="7030A0"/>
                </a:solidFill>
                <a:latin typeface="Comic Sans MS" pitchFamily="66" charset="0"/>
              </a:rPr>
            </a:br>
            <a:r>
              <a:rPr lang="ru-RU" sz="2800" dirty="0" smtClean="0">
                <a:solidFill>
                  <a:srgbClr val="7030A0"/>
                </a:solidFill>
                <a:latin typeface="Comic Sans MS" pitchFamily="66" charset="0"/>
              </a:rPr>
              <a:t> способность устанавливать отношения с другими детьми;</a:t>
            </a:r>
            <a:br>
              <a:rPr lang="ru-RU" sz="2800" dirty="0" smtClean="0">
                <a:solidFill>
                  <a:srgbClr val="7030A0"/>
                </a:solidFill>
                <a:latin typeface="Comic Sans MS" pitchFamily="66" charset="0"/>
              </a:rPr>
            </a:br>
            <a:r>
              <a:rPr lang="ru-RU" sz="2800" dirty="0" smtClean="0">
                <a:solidFill>
                  <a:srgbClr val="7030A0"/>
                </a:solidFill>
                <a:latin typeface="Comic Sans MS" pitchFamily="66" charset="0"/>
              </a:rPr>
              <a:t>способность действовать совместно с другими детьми.</a:t>
            </a:r>
            <a:r>
              <a:rPr lang="ru-RU" sz="3600" dirty="0" smtClean="0">
                <a:solidFill>
                  <a:srgbClr val="002060"/>
                </a:solidFill>
              </a:rPr>
              <a:t/>
            </a:r>
            <a:br>
              <a:rPr lang="ru-RU" sz="3600" dirty="0" smtClean="0">
                <a:solidFill>
                  <a:srgbClr val="002060"/>
                </a:solidFill>
              </a:rPr>
            </a:br>
            <a:endParaRPr lang="ru-RU" dirty="0"/>
          </a:p>
        </p:txBody>
      </p:sp>
    </p:spTree>
  </p:cSld>
  <p:clrMapOvr>
    <a:masterClrMapping/>
  </p:clrMapOvr>
  <p:transition spd="slow" advClick="0">
    <p:whee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Тематика классных часов 1 класс - Только новые учебник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3357560"/>
            <a:ext cx="2428892" cy="221138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3500438"/>
            <a:ext cx="6715172" cy="1643074"/>
          </a:xfrm>
        </p:spPr>
        <p:txBody>
          <a:bodyPr/>
          <a:lstStyle/>
          <a:p>
            <a:r>
              <a:rPr lang="ru-RU" sz="4800" b="1" dirty="0" smtClean="0">
                <a:solidFill>
                  <a:srgbClr val="C00000"/>
                </a:solidFill>
                <a:latin typeface="+mj-lt"/>
              </a:rPr>
              <a:t>Физическая готовность: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/>
            </a:r>
            <a:b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</a:b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b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</a:b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состояние здоровья;</a:t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физическое развитие;</a:t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развитие мелких групп мышц;</a:t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координация движений в соответствии с возрастной нормой;</a:t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 готовность организма ребенка к  учебным нагрузкам</a:t>
            </a:r>
            <a:r>
              <a:rPr lang="ru-RU" sz="2800" b="1" dirty="0" smtClean="0">
                <a:solidFill>
                  <a:srgbClr val="0070C0"/>
                </a:solidFill>
                <a:latin typeface="Comic Sans MS" pitchFamily="66" charset="0"/>
              </a:rPr>
              <a:t>.</a:t>
            </a:r>
            <a:endParaRPr lang="ru-RU" sz="2800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slow" advClick="0">
    <p:whee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Детские иллюстрации Владимира Трубицын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719860"/>
            <a:ext cx="2928926" cy="298262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1643050"/>
            <a:ext cx="7215238" cy="3357586"/>
          </a:xfrm>
        </p:spPr>
        <p:txBody>
          <a:bodyPr/>
          <a:lstStyle/>
          <a:p>
            <a:r>
              <a:rPr lang="ru-RU" sz="4800" b="1" dirty="0" smtClean="0">
                <a:solidFill>
                  <a:srgbClr val="002060"/>
                </a:solidFill>
                <a:latin typeface="+mj-lt"/>
              </a:rPr>
              <a:t/>
            </a:r>
            <a:br>
              <a:rPr lang="ru-RU" sz="4800" b="1" dirty="0" smtClean="0">
                <a:solidFill>
                  <a:srgbClr val="002060"/>
                </a:solidFill>
                <a:latin typeface="+mj-lt"/>
              </a:rPr>
            </a:br>
            <a:r>
              <a:rPr lang="ru-RU" sz="4400" b="1" dirty="0" smtClean="0">
                <a:solidFill>
                  <a:srgbClr val="FF0000"/>
                </a:solidFill>
                <a:latin typeface="Comic Sans MS" pitchFamily="66" charset="0"/>
              </a:rPr>
              <a:t>Специальная готовность: </a:t>
            </a:r>
            <a:r>
              <a:rPr lang="ru-RU" sz="4800" b="1" dirty="0" smtClean="0">
                <a:solidFill>
                  <a:srgbClr val="002060"/>
                </a:solidFill>
                <a:latin typeface="+mj-lt"/>
              </a:rPr>
              <a:t/>
            </a:r>
            <a:br>
              <a:rPr lang="ru-RU" sz="4800" b="1" dirty="0" smtClean="0">
                <a:solidFill>
                  <a:srgbClr val="002060"/>
                </a:solidFill>
                <a:latin typeface="+mj-lt"/>
              </a:rPr>
            </a:br>
            <a:r>
              <a:rPr lang="ru-RU" sz="3600" b="1" dirty="0" smtClean="0">
                <a:solidFill>
                  <a:srgbClr val="002060"/>
                </a:solidFill>
                <a:latin typeface="+mj-lt"/>
              </a:rPr>
              <a:t/>
            </a:r>
            <a:br>
              <a:rPr lang="ru-RU" sz="3600" b="1" dirty="0" smtClean="0">
                <a:solidFill>
                  <a:srgbClr val="002060"/>
                </a:solidFill>
                <a:latin typeface="+mj-lt"/>
              </a:rPr>
            </a:br>
            <a:r>
              <a:rPr lang="ru-RU" sz="2800" b="1" dirty="0" smtClean="0">
                <a:solidFill>
                  <a:srgbClr val="0070C0"/>
                </a:solidFill>
                <a:latin typeface="Comic Sans MS" pitchFamily="66" charset="0"/>
              </a:rPr>
              <a:t>овладение некоторыми специальными  </a:t>
            </a:r>
            <a:br>
              <a:rPr lang="ru-RU" sz="2800" b="1" dirty="0" smtClean="0">
                <a:solidFill>
                  <a:srgbClr val="0070C0"/>
                </a:solidFill>
                <a:latin typeface="Comic Sans MS" pitchFamily="66" charset="0"/>
              </a:rPr>
            </a:br>
            <a:r>
              <a:rPr lang="ru-RU" sz="2800" b="1" dirty="0" smtClean="0">
                <a:solidFill>
                  <a:srgbClr val="0070C0"/>
                </a:solidFill>
                <a:latin typeface="Comic Sans MS" pitchFamily="66" charset="0"/>
              </a:rPr>
              <a:t>знаниями и навыками – </a:t>
            </a:r>
            <a:br>
              <a:rPr lang="ru-RU" sz="2800" b="1" dirty="0" smtClean="0">
                <a:solidFill>
                  <a:srgbClr val="0070C0"/>
                </a:solidFill>
                <a:latin typeface="Comic Sans MS" pitchFamily="66" charset="0"/>
              </a:rPr>
            </a:br>
            <a:r>
              <a:rPr lang="ru-RU" sz="2800" b="1" dirty="0" smtClean="0">
                <a:solidFill>
                  <a:srgbClr val="0070C0"/>
                </a:solidFill>
                <a:latin typeface="Comic Sans MS" pitchFamily="66" charset="0"/>
              </a:rPr>
              <a:t>грамотой, счётом, </a:t>
            </a:r>
            <a:br>
              <a:rPr lang="ru-RU" sz="2800" b="1" dirty="0" smtClean="0">
                <a:solidFill>
                  <a:srgbClr val="0070C0"/>
                </a:solidFill>
                <a:latin typeface="Comic Sans MS" pitchFamily="66" charset="0"/>
              </a:rPr>
            </a:br>
            <a:r>
              <a:rPr lang="ru-RU" sz="2800" b="1" dirty="0" smtClean="0">
                <a:solidFill>
                  <a:srgbClr val="0070C0"/>
                </a:solidFill>
                <a:latin typeface="Comic Sans MS" pitchFamily="66" charset="0"/>
              </a:rPr>
              <a:t>решением </a:t>
            </a:r>
            <a:br>
              <a:rPr lang="ru-RU" sz="2800" b="1" dirty="0" smtClean="0">
                <a:solidFill>
                  <a:srgbClr val="0070C0"/>
                </a:solidFill>
                <a:latin typeface="Comic Sans MS" pitchFamily="66" charset="0"/>
              </a:rPr>
            </a:br>
            <a:r>
              <a:rPr lang="ru-RU" sz="2800" b="1" dirty="0" smtClean="0">
                <a:solidFill>
                  <a:srgbClr val="0070C0"/>
                </a:solidFill>
                <a:latin typeface="Comic Sans MS" pitchFamily="66" charset="0"/>
              </a:rPr>
              <a:t>арифметических задач</a:t>
            </a:r>
            <a:r>
              <a:rPr lang="ru-RU" sz="3600" dirty="0" smtClean="0">
                <a:latin typeface="+mj-lt"/>
              </a:rPr>
              <a:t/>
            </a:r>
            <a:br>
              <a:rPr lang="ru-RU" sz="3600" dirty="0" smtClean="0">
                <a:latin typeface="+mj-lt"/>
              </a:rPr>
            </a:br>
            <a:r>
              <a:rPr lang="ru-RU" sz="3600" dirty="0" smtClean="0">
                <a:latin typeface="+mj-lt"/>
              </a:rPr>
              <a:t> </a:t>
            </a:r>
            <a:endParaRPr lang="ru-RU" sz="3600" dirty="0">
              <a:latin typeface="+mj-lt"/>
            </a:endParaRPr>
          </a:p>
        </p:txBody>
      </p:sp>
    </p:spTree>
  </p:cSld>
  <p:clrMapOvr>
    <a:masterClrMapping/>
  </p:clrMapOvr>
  <p:transition spd="slow" advClick="0">
    <p:whee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28540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b">
        <a:normAutofit/>
      </a:bodyPr>
      <a:lstStyle>
        <a:defPPr marL="0" marR="0" indent="0" algn="ctr" defTabSz="9144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Segoe Script" pitchFamily="34" charset="0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10285409</Template>
  <TotalTime>390</TotalTime>
  <Words>120</Words>
  <Application>Microsoft Office PowerPoint</Application>
  <PresentationFormat>Экран (4:3)</PresentationFormat>
  <Paragraphs>22</Paragraphs>
  <Slides>15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10285409</vt:lpstr>
      <vt:lpstr>Ваш  ребёнок идёт в школу</vt:lpstr>
      <vt:lpstr>Виды  готовности к школе</vt:lpstr>
      <vt:lpstr>Компоненты психологической готовности</vt:lpstr>
      <vt:lpstr>Мотивационная готовность:  наличие у детей желания  стать школьником и  выполнять серьёзную деятельность,  учиться.</vt:lpstr>
      <vt:lpstr>Волевая готовность:  способность управлять своим поведением; умение организовывать рабочее место и поддерживать порядок; стремление преодолевать трудности; стремление к достижению результата своей деятельности.</vt:lpstr>
      <vt:lpstr>Интеллектуальная готовность:   развитие воображения, памяти, восприятия, внимания,   речи и мышления в соответствии с возрастной нормой.</vt:lpstr>
      <vt:lpstr> Социально - психологическая готовность:  потребность в общении;  умение подчиняться правилам и интересам группы;  способность устанавливать отношения с другими детьми; способность действовать совместно с другими детьми. </vt:lpstr>
      <vt:lpstr>Физическая готовность:   состояние здоровья; физическое развитие; развитие мелких групп мышц; координация движений в соответствии с возрастной нормой;  готовность организма ребенка к  учебным нагрузкам.</vt:lpstr>
      <vt:lpstr> Специальная готовность:   овладение некоторыми специальными   знаниями и навыками –  грамотой, счётом,  решением  арифметических задач  </vt:lpstr>
      <vt:lpstr>    ЦЕЛЕВЫЕ ОРИЕНТИРЫ  НА ЭТАПЕ   ЗАВЕРШЕНИЯ                    ДОШКОЛЬНОГО ОБРАЗОВАНИЯ  ребёнок овладевает основными культурными способами деятельности, проявляет инициативу и самостоятельность в разных видах деятельности   ребёнок обладает установкой положительного отношения к миру, к разным видам труда, другим людям и самому себе, обладает чувством собственного достоинства; активно взаимодействует со сверстниками и взрослыми, участвует в совместных играх. Способен договариваться, учитывать интересы и чувства других, сопереживать неудачам и радоваться успехам других, адекватно проявляет свои чувства, в том числе чувство веры в себя, старается разрешать конфликты  </vt:lpstr>
      <vt:lpstr>    ребёнок обладает развитым воображением, которое реализуется в разных видах деятельности, и прежде всего в игре; ребёнок владеет разными формами и видами игры, различает условную и реальную ситуации, умеет подчиняться разным правилам и социальным нормам;   ребёнок достаточно хорошо владеет устной речью, может выражать свои мысли и желания, может использовать речь для выражения своих мыслей, чувств и желаний, построения речевого высказывания в ситуации общения, может выделять звуки в словах, у ребёнка складываются предпосылки грамотности; </vt:lpstr>
      <vt:lpstr> у ребёнка развита крупная и мелкая моторика; он подвижен, вынослив, владеет основными движениями, может контролировать свои движения и управлять ими;  ребёнок способен к волевым усилиям, может следовать социальным нормам поведения и правилам в разных видах деятельности, во взаимоотношениях со взрослыми и сверстниками, может соблюдать правила безопасного поведения и личной гигиены;  </vt:lpstr>
      <vt:lpstr>ребёнок проявляет любознательность, задаёт вопросы взрослым и сверстникам, интересуется причинно-следственными связями, пытается самостоятельно придумывать объяснения явлениям природы и поступкам людей; склонен наблюдать, экспериментировать. Обладает начальными знаниями о себе, о природном и социальном мире, в котором он живёт; знаком с произведениями детской литературы, обладает элементарными представлениями из области живой природы, естествознания, математики, истории и т.п.; ребёнок способен к принятию собственных решений, опираясь на свои знания и умения в различных видах деятельности.</vt:lpstr>
      <vt:lpstr>                                ЗАПОМНИТЕ:   При подготовке к школе вы должны оставаться для вашего ребёнка любящим и понимающим родителем и не брать на себя роль учителя!   Ребёнок охотно делает только то, что у него получается, поэтому он не может быть ленивым.  Постарайтесь достижения ребёнка не сравнивать ни со своими, ни с достижениями старшего брата, ни одноклассников (не озвучивайте это при ребёнке, даже если они в его пользу!).  Ваша любовь и терпение будут служить гарантом уверенного продвижения в учёбе для вашего малыша.  </vt:lpstr>
      <vt:lpstr>Спасибо 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Ваш ребёнок идёт в школу</dc:title>
  <dc:subject>Фотоальбом</dc:subject>
  <dc:creator>сергей</dc:creator>
  <cp:keywords>Фотоальбом</cp:keywords>
  <dc:description>Корпорация Майкрософт</dc:description>
  <cp:lastModifiedBy>Богачева Т.Г.</cp:lastModifiedBy>
  <cp:revision>47</cp:revision>
  <dcterms:created xsi:type="dcterms:W3CDTF">2009-12-15T19:19:14Z</dcterms:created>
  <dcterms:modified xsi:type="dcterms:W3CDTF">2019-04-04T06:12:30Z</dcterms:modified>
  <cp:category>Фотоальбом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TC102854091049</vt:lpwstr>
  </property>
</Properties>
</file>